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  <Override PartName="/ppt/charts/style3.xml" ContentType="application/vnd.ms-office.chartstyle+xml"/>
  <Override PartName="/ppt/charts/colors3.xml" ContentType="application/vnd.ms-office.chartcolorstyle+xml"/>
  <Override PartName="/ppt/charts/style4.xml" ContentType="application/vnd.ms-office.chartstyle+xml"/>
  <Override PartName="/ppt/charts/colors4.xml" ContentType="application/vnd.ms-office.chartcolorstyle+xml"/>
  <Override PartName="/ppt/charts/style5.xml" ContentType="application/vnd.ms-office.chartstyle+xml"/>
  <Override PartName="/ppt/charts/colors5.xml" ContentType="application/vnd.ms-office.chartcolorstyle+xml"/>
  <Override PartName="/ppt/charts/style6.xml" ContentType="application/vnd.ms-office.chartstyle+xml"/>
  <Override PartName="/ppt/charts/colors6.xml" ContentType="application/vnd.ms-office.chartcolorstyle+xml"/>
  <Override PartName="/ppt/charts/style7.xml" ContentType="application/vnd.ms-office.chartstyle+xml"/>
  <Override PartName="/ppt/charts/colors7.xml" ContentType="application/vnd.ms-office.chartcolorstyle+xml"/>
  <Override PartName="/ppt/charts/style8.xml" ContentType="application/vnd.ms-office.chartstyle+xml"/>
  <Override PartName="/ppt/charts/colors8.xml" ContentType="application/vnd.ms-office.chartcolorstyle+xml"/>
  <Override PartName="/ppt/charts/style9.xml" ContentType="application/vnd.ms-office.chartstyle+xml"/>
  <Override PartName="/ppt/charts/colors9.xml" ContentType="application/vnd.ms-office.chartcolorstyle+xml"/>
  <Override PartName="/ppt/charts/style10.xml" ContentType="application/vnd.ms-office.chartstyle+xml"/>
  <Override PartName="/ppt/charts/colors10.xml" ContentType="application/vnd.ms-office.chartcolorstyle+xml"/>
  <Override PartName="/ppt/charts/style11.xml" ContentType="application/vnd.ms-office.chartstyle+xml"/>
  <Override PartName="/ppt/charts/colors11.xml" ContentType="application/vnd.ms-office.chartcolorstyle+xml"/>
  <Override PartName="/ppt/charts/style12.xml" ContentType="application/vnd.ms-office.chartstyle+xml"/>
  <Override PartName="/ppt/charts/colors12.xml" ContentType="application/vnd.ms-office.chartcolorstyle+xml"/>
  <Override PartName="/ppt/charts/style13.xml" ContentType="application/vnd.ms-office.chartstyle+xml"/>
  <Override PartName="/ppt/charts/colors13.xml" ContentType="application/vnd.ms-office.chartcolorstyle+xml"/>
  <Override PartName="/ppt/charts/style14.xml" ContentType="application/vnd.ms-office.chartstyle+xml"/>
  <Override PartName="/ppt/charts/colors14.xml" ContentType="application/vnd.ms-office.chartcolorstyle+xml"/>
  <Override PartName="/ppt/charts/style15.xml" ContentType="application/vnd.ms-office.chartstyle+xml"/>
  <Override PartName="/ppt/charts/colors15.xml" ContentType="application/vnd.ms-office.chartcolorstyle+xml"/>
  <Override PartName="/ppt/charts/style16.xml" ContentType="application/vnd.ms-office.chartstyle+xml"/>
  <Override PartName="/ppt/charts/colors16.xml" ContentType="application/vnd.ms-office.chartcolorstyle+xml"/>
  <Override PartName="/ppt/charts/style17.xml" ContentType="application/vnd.ms-office.chartstyle+xml"/>
  <Override PartName="/ppt/charts/colors17.xml" ContentType="application/vnd.ms-office.chartcolorstyle+xml"/>
  <Override PartName="/ppt/charts/style18.xml" ContentType="application/vnd.ms-office.chartstyle+xml"/>
  <Override PartName="/ppt/charts/colors18.xml" ContentType="application/vnd.ms-office.chartcolorstyle+xml"/>
  <Override PartName="/ppt/charts/style19.xml" ContentType="application/vnd.ms-office.chartstyle+xml"/>
  <Override PartName="/ppt/charts/colors19.xml" ContentType="application/vnd.ms-office.chartcolorstyle+xml"/>
  <Override PartName="/ppt/charts/style20.xml" ContentType="application/vnd.ms-office.chartstyle+xml"/>
  <Override PartName="/ppt/charts/colors20.xml" ContentType="application/vnd.ms-office.chartcolorstyle+xml"/>
  <Override PartName="/ppt/charts/style21.xml" ContentType="application/vnd.ms-office.chartstyle+xml"/>
  <Override PartName="/ppt/charts/colors21.xml" ContentType="application/vnd.ms-office.chartcolorstyle+xml"/>
  <Override PartName="/ppt/charts/style22.xml" ContentType="application/vnd.ms-office.chartstyle+xml"/>
  <Override PartName="/ppt/charts/colors22.xml" ContentType="application/vnd.ms-office.chartcolorstyle+xml"/>
  <Override PartName="/ppt/charts/style23.xml" ContentType="application/vnd.ms-office.chartstyle+xml"/>
  <Override PartName="/ppt/charts/colors23.xml" ContentType="application/vnd.ms-office.chartcolorstyle+xml"/>
  <Override PartName="/ppt/charts/style24.xml" ContentType="application/vnd.ms-office.chartstyle+xml"/>
  <Override PartName="/ppt/charts/colors24.xml" ContentType="application/vnd.ms-office.chartcolorstyle+xml"/>
  <Override PartName="/ppt/charts/style25.xml" ContentType="application/vnd.ms-office.chartstyle+xml"/>
  <Override PartName="/ppt/charts/colors25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76" r:id="rId2"/>
    <p:sldId id="277" r:id="rId3"/>
    <p:sldId id="278" r:id="rId4"/>
    <p:sldId id="289" r:id="rId5"/>
    <p:sldId id="280" r:id="rId6"/>
    <p:sldId id="282" r:id="rId7"/>
    <p:sldId id="283" r:id="rId8"/>
    <p:sldId id="284" r:id="rId9"/>
    <p:sldId id="285" r:id="rId10"/>
    <p:sldId id="286" r:id="rId11"/>
    <p:sldId id="257" r:id="rId12"/>
    <p:sldId id="300" r:id="rId13"/>
    <p:sldId id="261" r:id="rId14"/>
    <p:sldId id="292" r:id="rId15"/>
    <p:sldId id="260" r:id="rId16"/>
    <p:sldId id="273" r:id="rId17"/>
    <p:sldId id="297" r:id="rId18"/>
    <p:sldId id="301" r:id="rId19"/>
    <p:sldId id="274" r:id="rId20"/>
    <p:sldId id="298" r:id="rId21"/>
    <p:sldId id="268" r:id="rId22"/>
    <p:sldId id="272" r:id="rId23"/>
    <p:sldId id="294" r:id="rId24"/>
    <p:sldId id="258" r:id="rId25"/>
    <p:sldId id="269" r:id="rId26"/>
    <p:sldId id="270" r:id="rId27"/>
    <p:sldId id="271" r:id="rId28"/>
  </p:sldIdLst>
  <p:sldSz cx="12192000" cy="6858000"/>
  <p:notesSz cx="6797675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  <a:srgbClr val="FF0066"/>
    <a:srgbClr val="FF6699"/>
    <a:srgbClr val="FFCCFF"/>
    <a:srgbClr val="FF66FF"/>
    <a:srgbClr val="FFFFCC"/>
    <a:srgbClr val="DEA6DF"/>
    <a:srgbClr val="E3A1E0"/>
    <a:srgbClr val="FF99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15" autoAdjust="0"/>
    <p:restoredTop sz="94660"/>
  </p:normalViewPr>
  <p:slideViewPr>
    <p:cSldViewPr snapToGrid="0">
      <p:cViewPr>
        <p:scale>
          <a:sx n="80" d="100"/>
          <a:sy n="80" d="100"/>
        </p:scale>
        <p:origin x="-1722" y="-8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3" Type="http://schemas.microsoft.com/office/2011/relationships/chartStyle" Target="style10.xml"/><Relationship Id="rId2" Type="http://schemas.microsoft.com/office/2011/relationships/chartColorStyle" Target="colors10.xml"/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3" Type="http://schemas.microsoft.com/office/2011/relationships/chartStyle" Target="style11.xml"/><Relationship Id="rId2" Type="http://schemas.microsoft.com/office/2011/relationships/chartColorStyle" Target="colors11.xml"/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3" Type="http://schemas.microsoft.com/office/2011/relationships/chartStyle" Target="style12.xml"/><Relationship Id="rId2" Type="http://schemas.microsoft.com/office/2011/relationships/chartColorStyle" Target="colors12.xml"/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3" Type="http://schemas.microsoft.com/office/2011/relationships/chartStyle" Target="style13.xml"/><Relationship Id="rId2" Type="http://schemas.microsoft.com/office/2011/relationships/chartColorStyle" Target="colors13.xml"/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3" Type="http://schemas.microsoft.com/office/2011/relationships/chartStyle" Target="style14.xml"/><Relationship Id="rId2" Type="http://schemas.microsoft.com/office/2011/relationships/chartColorStyle" Target="colors14.xml"/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3" Type="http://schemas.microsoft.com/office/2011/relationships/chartStyle" Target="style15.xml"/><Relationship Id="rId2" Type="http://schemas.microsoft.com/office/2011/relationships/chartColorStyle" Target="colors15.xml"/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3" Type="http://schemas.microsoft.com/office/2011/relationships/chartStyle" Target="style16.xml"/><Relationship Id="rId2" Type="http://schemas.microsoft.com/office/2011/relationships/chartColorStyle" Target="colors16.xml"/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3" Type="http://schemas.microsoft.com/office/2011/relationships/chartStyle" Target="style17.xml"/><Relationship Id="rId2" Type="http://schemas.microsoft.com/office/2011/relationships/chartColorStyle" Target="colors17.xml"/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3" Type="http://schemas.microsoft.com/office/2011/relationships/chartStyle" Target="style18.xml"/><Relationship Id="rId2" Type="http://schemas.microsoft.com/office/2011/relationships/chartColorStyle" Target="colors18.xml"/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3" Type="http://schemas.microsoft.com/office/2011/relationships/chartStyle" Target="style19.xml"/><Relationship Id="rId2" Type="http://schemas.microsoft.com/office/2011/relationships/chartColorStyle" Target="colors19.xml"/><Relationship Id="rId1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3" Type="http://schemas.microsoft.com/office/2011/relationships/chartStyle" Target="style20.xml"/><Relationship Id="rId2" Type="http://schemas.microsoft.com/office/2011/relationships/chartColorStyle" Target="colors20.xml"/><Relationship Id="rId1" Type="http://schemas.openxmlformats.org/officeDocument/2006/relationships/package" Target="../embeddings/Microsoft_Excel_Worksheet20.xlsx"/></Relationships>
</file>

<file path=ppt/charts/_rels/chart21.xml.rels><?xml version="1.0" encoding="UTF-8" standalone="yes"?>
<Relationships xmlns="http://schemas.openxmlformats.org/package/2006/relationships"><Relationship Id="rId3" Type="http://schemas.microsoft.com/office/2011/relationships/chartStyle" Target="style21.xml"/><Relationship Id="rId2" Type="http://schemas.microsoft.com/office/2011/relationships/chartColorStyle" Target="colors21.xml"/><Relationship Id="rId1" Type="http://schemas.openxmlformats.org/officeDocument/2006/relationships/package" Target="../embeddings/Microsoft_Excel_Worksheet21.xlsx"/></Relationships>
</file>

<file path=ppt/charts/_rels/chart22.xml.rels><?xml version="1.0" encoding="UTF-8" standalone="yes"?>
<Relationships xmlns="http://schemas.openxmlformats.org/package/2006/relationships"><Relationship Id="rId3" Type="http://schemas.microsoft.com/office/2011/relationships/chartStyle" Target="style22.xml"/><Relationship Id="rId2" Type="http://schemas.microsoft.com/office/2011/relationships/chartColorStyle" Target="colors22.xml"/><Relationship Id="rId1" Type="http://schemas.openxmlformats.org/officeDocument/2006/relationships/package" Target="../embeddings/Microsoft_Excel_Worksheet22.xlsx"/></Relationships>
</file>

<file path=ppt/charts/_rels/chart23.xml.rels><?xml version="1.0" encoding="UTF-8" standalone="yes"?>
<Relationships xmlns="http://schemas.openxmlformats.org/package/2006/relationships"><Relationship Id="rId3" Type="http://schemas.microsoft.com/office/2011/relationships/chartStyle" Target="style23.xml"/><Relationship Id="rId2" Type="http://schemas.microsoft.com/office/2011/relationships/chartColorStyle" Target="colors23.xml"/><Relationship Id="rId1" Type="http://schemas.openxmlformats.org/officeDocument/2006/relationships/package" Target="../embeddings/Microsoft_Excel_Worksheet23.xlsx"/></Relationships>
</file>

<file path=ppt/charts/_rels/chart24.xml.rels><?xml version="1.0" encoding="UTF-8" standalone="yes"?>
<Relationships xmlns="http://schemas.openxmlformats.org/package/2006/relationships"><Relationship Id="rId3" Type="http://schemas.microsoft.com/office/2011/relationships/chartStyle" Target="style24.xml"/><Relationship Id="rId2" Type="http://schemas.microsoft.com/office/2011/relationships/chartColorStyle" Target="colors24.xml"/><Relationship Id="rId1" Type="http://schemas.openxmlformats.org/officeDocument/2006/relationships/package" Target="../embeddings/Microsoft_Excel_Worksheet24.xlsx"/></Relationships>
</file>

<file path=ppt/charts/_rels/chart25.xml.rels><?xml version="1.0" encoding="UTF-8" standalone="yes"?>
<Relationships xmlns="http://schemas.openxmlformats.org/package/2006/relationships"><Relationship Id="rId3" Type="http://schemas.microsoft.com/office/2011/relationships/chartStyle" Target="style25.xml"/><Relationship Id="rId2" Type="http://schemas.microsoft.com/office/2011/relationships/chartColorStyle" Target="colors25.xml"/><Relationship Id="rId1" Type="http://schemas.openxmlformats.org/officeDocument/2006/relationships/package" Target="../embeddings/Microsoft_Excel_Worksheet25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8.xml"/><Relationship Id="rId2" Type="http://schemas.microsoft.com/office/2011/relationships/chartColorStyle" Target="colors8.xml"/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Style" Target="style9.xml"/><Relationship Id="rId2" Type="http://schemas.microsoft.com/office/2011/relationships/chartColorStyle" Target="colors9.xml"/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>
        <c:manualLayout>
          <c:layoutTarget val="inner"/>
          <c:xMode val="edge"/>
          <c:yMode val="edge"/>
          <c:x val="0.4662360017497813"/>
          <c:y val="0.19486111111111112"/>
          <c:w val="0.50443066491688537"/>
          <c:h val="0.7208876494604841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Foglio2!$I$4</c:f>
              <c:strCache>
                <c:ptCount val="1"/>
                <c:pt idx="0">
                  <c:v>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F21-4A5E-994A-4281ECA6B606}"/>
              </c:ext>
            </c:extLst>
          </c:dPt>
          <c:dPt>
            <c:idx val="1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F21-4A5E-994A-4281ECA6B606}"/>
              </c:ext>
            </c:extLst>
          </c:dPt>
          <c:dPt>
            <c:idx val="2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F21-4A5E-994A-4281ECA6B606}"/>
              </c:ext>
            </c:extLst>
          </c:dPt>
          <c:dPt>
            <c:idx val="3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BF21-4A5E-994A-4281ECA6B60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Foglio2!$H$5:$H$8</c:f>
              <c:strCache>
                <c:ptCount val="4"/>
                <c:pt idx="0">
                  <c:v>T-A AO PG</c:v>
                </c:pt>
                <c:pt idx="1">
                  <c:v>T-A USL UMBRIA 1 MTV-PERUGINO </c:v>
                </c:pt>
                <c:pt idx="2">
                  <c:v>T-A USL UMBRIA 1 ALTO CHIASCIO-ALTO TEVERE</c:v>
                </c:pt>
                <c:pt idx="3">
                  <c:v>T- A USL UMBRIA 2</c:v>
                </c:pt>
              </c:strCache>
            </c:strRef>
          </c:cat>
          <c:val>
            <c:numRef>
              <c:f>Foglio2!$I$5:$I$8</c:f>
              <c:numCache>
                <c:formatCode>General</c:formatCode>
                <c:ptCount val="4"/>
                <c:pt idx="0">
                  <c:v>8.5399999999999991</c:v>
                </c:pt>
                <c:pt idx="1">
                  <c:v>6.07</c:v>
                </c:pt>
                <c:pt idx="2">
                  <c:v>8.6999999999999993</c:v>
                </c:pt>
                <c:pt idx="3">
                  <c:v>5.75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BF21-4A5E-994A-4281ECA6B606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03805696"/>
        <c:axId val="103808000"/>
      </c:barChart>
      <c:catAx>
        <c:axId val="1038056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03808000"/>
        <c:crosses val="autoZero"/>
        <c:auto val="1"/>
        <c:lblAlgn val="ctr"/>
        <c:lblOffset val="100"/>
        <c:noMultiLvlLbl val="0"/>
      </c:catAx>
      <c:valAx>
        <c:axId val="1038080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03805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621538980114748"/>
          <c:y val="0.13930555148616658"/>
          <c:w val="0.59444510061242339"/>
          <c:h val="0.72088764946048411"/>
        </c:manualLayout>
      </c:layout>
      <c:barChart>
        <c:barDir val="bar"/>
        <c:grouping val="clustered"/>
        <c:varyColors val="0"/>
        <c:ser>
          <c:idx val="2"/>
          <c:order val="0"/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CC7-433F-B451-2114E11ED0AA}"/>
              </c:ext>
            </c:extLst>
          </c:dPt>
          <c:dPt>
            <c:idx val="1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CC7-433F-B451-2114E11ED0AA}"/>
              </c:ext>
            </c:extLst>
          </c:dPt>
          <c:dPt>
            <c:idx val="2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CC7-433F-B451-2114E11ED0A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Foglio2!$CC$10:$CC$13</c:f>
              <c:strCache>
                <c:ptCount val="4"/>
                <c:pt idx="0">
                  <c:v>AO PERUGIA</c:v>
                </c:pt>
                <c:pt idx="1">
                  <c:v>USL UMBRIA 2</c:v>
                </c:pt>
                <c:pt idx="2">
                  <c:v>USL UMBRIA 1 MVT-PERUGINO</c:v>
                </c:pt>
                <c:pt idx="3">
                  <c:v>USL UMBRIA 1 AVT</c:v>
                </c:pt>
              </c:strCache>
            </c:strRef>
          </c:cat>
          <c:val>
            <c:numRef>
              <c:f>Foglio2!$CF$10:$CF$13</c:f>
              <c:numCache>
                <c:formatCode>General</c:formatCode>
                <c:ptCount val="4"/>
                <c:pt idx="0">
                  <c:v>9.3000000000000007</c:v>
                </c:pt>
                <c:pt idx="1">
                  <c:v>9.4</c:v>
                </c:pt>
                <c:pt idx="2">
                  <c:v>8.9600000000000009</c:v>
                </c:pt>
                <c:pt idx="3">
                  <c:v>9.1999999999999993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6CC7-433F-B451-2114E11ED0A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17733632"/>
        <c:axId val="117734784"/>
        <c:extLst xmlns:c16r2="http://schemas.microsoft.com/office/drawing/2015/06/chart">
          <c:ext xmlns:c15="http://schemas.microsoft.com/office/drawing/2012/chart" uri="{02D57815-91ED-43cb-92C2-25804820EDAC}">
            <c15:filteredBarSeries>
              <c15:ser>
                <c:idx val="0"/>
                <c:order val="0"/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Foglio2!$CC$10:$CC$13</c15:sqref>
                        </c15:formulaRef>
                      </c:ext>
                    </c:extLst>
                    <c:strCache>
                      <c:ptCount val="4"/>
                      <c:pt idx="0">
                        <c:v>AO PERUGIA</c:v>
                      </c:pt>
                      <c:pt idx="1">
                        <c:v>USL UMBRIA 2</c:v>
                      </c:pt>
                      <c:pt idx="2">
                        <c:v>USL UMBRIA 1 MVT-PERUGINO</c:v>
                      </c:pt>
                      <c:pt idx="3">
                        <c:v>USL UMBRIA 1 AVT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Foglio2!$CD$10:$CD$13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7-6CC7-433F-B451-2114E11ED0AA}"/>
                  </c:ext>
                </c:extLst>
              </c15:ser>
            </c15:filteredBarSeries>
            <c15:filteredBarSeries>
              <c15:ser>
                <c:idx val="1"/>
                <c:order val="1"/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Foglio2!$CC$10:$CC$13</c15:sqref>
                        </c15:formulaRef>
                      </c:ext>
                    </c:extLst>
                    <c:strCache>
                      <c:ptCount val="4"/>
                      <c:pt idx="0">
                        <c:v>AO PERUGIA</c:v>
                      </c:pt>
                      <c:pt idx="1">
                        <c:v>USL UMBRIA 2</c:v>
                      </c:pt>
                      <c:pt idx="2">
                        <c:v>USL UMBRIA 1 MVT-PERUGINO</c:v>
                      </c:pt>
                      <c:pt idx="3">
                        <c:v>USL UMBRIA 1 AVT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Foglio2!$CE$10:$CE$13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6CC7-433F-B451-2114E11ED0AA}"/>
                  </c:ext>
                </c:extLst>
              </c15:ser>
            </c15:filteredBarSeries>
          </c:ext>
        </c:extLst>
      </c:barChart>
      <c:catAx>
        <c:axId val="1177336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17734784"/>
        <c:crosses val="autoZero"/>
        <c:auto val="1"/>
        <c:lblAlgn val="ctr"/>
        <c:lblOffset val="100"/>
        <c:noMultiLvlLbl val="0"/>
      </c:catAx>
      <c:valAx>
        <c:axId val="1177347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177336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AZIENDA</a:t>
            </a:r>
            <a:r>
              <a:rPr lang="en-US" baseline="0"/>
              <a:t> OSPEDALIERA PERUGIA 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Foglio2!$CC$36:$CC$44</c:f>
              <c:strCache>
                <c:ptCount val="9"/>
                <c:pt idx="0">
                  <c:v>Degenza</c:v>
                </c:pt>
                <c:pt idx="1">
                  <c:v>SP</c:v>
                </c:pt>
                <c:pt idx="2">
                  <c:v>SO</c:v>
                </c:pt>
                <c:pt idx="3">
                  <c:v>Ambulatorio CTG</c:v>
                </c:pt>
                <c:pt idx="4">
                  <c:v>Day Hospital</c:v>
                </c:pt>
                <c:pt idx="5">
                  <c:v>CPMA</c:v>
                </c:pt>
                <c:pt idx="6">
                  <c:v>Utin</c:v>
                </c:pt>
                <c:pt idx="7">
                  <c:v>Neonatologia Rooming in </c:v>
                </c:pt>
                <c:pt idx="8">
                  <c:v>T.P. CLO Media </c:v>
                </c:pt>
              </c:strCache>
            </c:strRef>
          </c:cat>
          <c:val>
            <c:numRef>
              <c:f>Foglio2!$CD$36:$CD$44</c:f>
              <c:numCache>
                <c:formatCode>General</c:formatCode>
                <c:ptCount val="9"/>
                <c:pt idx="0">
                  <c:v>9.8000000000000007</c:v>
                </c:pt>
                <c:pt idx="1">
                  <c:v>9.1</c:v>
                </c:pt>
                <c:pt idx="2">
                  <c:v>8.8699999999999992</c:v>
                </c:pt>
                <c:pt idx="3">
                  <c:v>9.5</c:v>
                </c:pt>
                <c:pt idx="4">
                  <c:v>9.4</c:v>
                </c:pt>
                <c:pt idx="5">
                  <c:v>9.5</c:v>
                </c:pt>
                <c:pt idx="6">
                  <c:v>8.7200000000000006</c:v>
                </c:pt>
                <c:pt idx="7">
                  <c:v>9.6999999999999993</c:v>
                </c:pt>
                <c:pt idx="8">
                  <c:v>9.6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B00-4E5F-A72F-14150B4B82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32510080"/>
        <c:axId val="132511616"/>
      </c:barChart>
      <c:catAx>
        <c:axId val="1325100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32511616"/>
        <c:crosses val="autoZero"/>
        <c:auto val="1"/>
        <c:lblAlgn val="ctr"/>
        <c:lblOffset val="100"/>
        <c:noMultiLvlLbl val="0"/>
      </c:catAx>
      <c:valAx>
        <c:axId val="1325116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325100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TUTOR</a:t>
            </a:r>
            <a:r>
              <a:rPr lang="en-US" baseline="0"/>
              <a:t> PROFESSIONALE AUSL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04C-4AC1-8211-21D5082439B5}"/>
              </c:ext>
            </c:extLst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04C-4AC1-8211-21D5082439B5}"/>
              </c:ext>
            </c:extLst>
          </c:dPt>
          <c:dPt>
            <c:idx val="2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04C-4AC1-8211-21D5082439B5}"/>
              </c:ext>
            </c:extLst>
          </c:dPt>
          <c:dPt>
            <c:idx val="3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C04C-4AC1-8211-21D5082439B5}"/>
              </c:ext>
            </c:extLst>
          </c:dPt>
          <c:dPt>
            <c:idx val="4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C04C-4AC1-8211-21D5082439B5}"/>
              </c:ext>
            </c:extLst>
          </c:dPt>
          <c:dPt>
            <c:idx val="5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C04C-4AC1-8211-21D5082439B5}"/>
              </c:ext>
            </c:extLst>
          </c:dPt>
          <c:dPt>
            <c:idx val="6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C04C-4AC1-8211-21D5082439B5}"/>
              </c:ext>
            </c:extLst>
          </c:dPt>
          <c:dPt>
            <c:idx val="7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C04C-4AC1-8211-21D5082439B5}"/>
              </c:ext>
            </c:extLst>
          </c:dPt>
          <c:dPt>
            <c:idx val="8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C04C-4AC1-8211-21D5082439B5}"/>
              </c:ext>
            </c:extLst>
          </c:dPt>
          <c:dPt>
            <c:idx val="9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C04C-4AC1-8211-21D5082439B5}"/>
              </c:ext>
            </c:extLst>
          </c:dPt>
          <c:cat>
            <c:strRef>
              <c:f>Foglio2!$CH$36:$CH$45</c:f>
              <c:strCache>
                <c:ptCount val="10"/>
                <c:pt idx="0">
                  <c:v>CONS-CDC</c:v>
                </c:pt>
                <c:pt idx="1">
                  <c:v>P.N CDC</c:v>
                </c:pt>
                <c:pt idx="2">
                  <c:v>GUBBIO-GUALDO</c:v>
                </c:pt>
                <c:pt idx="3">
                  <c:v>CONS-PERUGINO </c:v>
                </c:pt>
                <c:pt idx="4">
                  <c:v>CONS MVT</c:v>
                </c:pt>
                <c:pt idx="5">
                  <c:v>P.N. MVT</c:v>
                </c:pt>
                <c:pt idx="6">
                  <c:v>TP CLO MEDIA </c:v>
                </c:pt>
                <c:pt idx="7">
                  <c:v>P.N. SPOLETO</c:v>
                </c:pt>
                <c:pt idx="8">
                  <c:v>CONS FOLIGNO </c:v>
                </c:pt>
                <c:pt idx="9">
                  <c:v>CON FOLIGNO </c:v>
                </c:pt>
              </c:strCache>
            </c:strRef>
          </c:cat>
          <c:val>
            <c:numRef>
              <c:f>Foglio2!$CI$36:$CI$45</c:f>
              <c:numCache>
                <c:formatCode>General</c:formatCode>
                <c:ptCount val="10"/>
                <c:pt idx="0">
                  <c:v>9.1</c:v>
                </c:pt>
                <c:pt idx="1">
                  <c:v>9.5</c:v>
                </c:pt>
                <c:pt idx="2">
                  <c:v>9.6999999999999993</c:v>
                </c:pt>
                <c:pt idx="3">
                  <c:v>9</c:v>
                </c:pt>
                <c:pt idx="4">
                  <c:v>9.1999999999999993</c:v>
                </c:pt>
                <c:pt idx="5">
                  <c:v>10</c:v>
                </c:pt>
                <c:pt idx="6">
                  <c:v>9</c:v>
                </c:pt>
                <c:pt idx="7">
                  <c:v>8.8000000000000007</c:v>
                </c:pt>
                <c:pt idx="8">
                  <c:v>8.9</c:v>
                </c:pt>
                <c:pt idx="9">
                  <c:v>8.9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4-C04C-4AC1-8211-21D5082439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32696704"/>
        <c:axId val="132579712"/>
      </c:barChart>
      <c:catAx>
        <c:axId val="1326967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32579712"/>
        <c:crosses val="autoZero"/>
        <c:auto val="1"/>
        <c:lblAlgn val="ctr"/>
        <c:lblOffset val="100"/>
        <c:noMultiLvlLbl val="0"/>
      </c:catAx>
      <c:valAx>
        <c:axId val="1325797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326967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AO</a:t>
            </a:r>
            <a:r>
              <a:rPr lang="en-US" baseline="0"/>
              <a:t> PERUGIA</a:t>
            </a:r>
            <a:endParaRPr lang="en-US"/>
          </a:p>
        </c:rich>
      </c:tx>
      <c:layout>
        <c:manualLayout>
          <c:xMode val="edge"/>
          <c:yMode val="edge"/>
          <c:x val="0.38482799745170032"/>
          <c:y val="1.744853027045222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Foglio2!$BQ$31:$BQ$41</c:f>
              <c:strCache>
                <c:ptCount val="11"/>
                <c:pt idx="0">
                  <c:v>TP CLO</c:v>
                </c:pt>
                <c:pt idx="1">
                  <c:v>SP</c:v>
                </c:pt>
                <c:pt idx="2">
                  <c:v>Degenza</c:v>
                </c:pt>
                <c:pt idx="3">
                  <c:v>Colposcopia</c:v>
                </c:pt>
                <c:pt idx="4">
                  <c:v>SO</c:v>
                </c:pt>
                <c:pt idx="5">
                  <c:v>MMP</c:v>
                </c:pt>
                <c:pt idx="6">
                  <c:v>Ambulatorio CTG</c:v>
                </c:pt>
                <c:pt idx="7">
                  <c:v>Day Hospiral </c:v>
                </c:pt>
                <c:pt idx="8">
                  <c:v>UTIN </c:v>
                </c:pt>
                <c:pt idx="9">
                  <c:v>CPMA</c:v>
                </c:pt>
                <c:pt idx="10">
                  <c:v>Neon.Roomin in</c:v>
                </c:pt>
              </c:strCache>
            </c:strRef>
          </c:cat>
          <c:val>
            <c:numRef>
              <c:f>Foglio2!$BR$31:$BR$41</c:f>
              <c:numCache>
                <c:formatCode>General</c:formatCode>
                <c:ptCount val="11"/>
                <c:pt idx="0">
                  <c:v>9.4</c:v>
                </c:pt>
                <c:pt idx="1">
                  <c:v>9.3000000000000007</c:v>
                </c:pt>
                <c:pt idx="2">
                  <c:v>9.4</c:v>
                </c:pt>
                <c:pt idx="3">
                  <c:v>9.5</c:v>
                </c:pt>
                <c:pt idx="4">
                  <c:v>9.6</c:v>
                </c:pt>
                <c:pt idx="5">
                  <c:v>8.9</c:v>
                </c:pt>
                <c:pt idx="6">
                  <c:v>8.9</c:v>
                </c:pt>
                <c:pt idx="7">
                  <c:v>9.1999999999999993</c:v>
                </c:pt>
                <c:pt idx="8">
                  <c:v>9.5</c:v>
                </c:pt>
                <c:pt idx="9">
                  <c:v>9</c:v>
                </c:pt>
                <c:pt idx="10">
                  <c:v>9.4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91D-4033-A165-70D76B7F139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32891008"/>
        <c:axId val="132893696"/>
      </c:barChart>
      <c:catAx>
        <c:axId val="1328910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32893696"/>
        <c:crosses val="autoZero"/>
        <c:auto val="1"/>
        <c:lblAlgn val="ctr"/>
        <c:lblOffset val="100"/>
        <c:noMultiLvlLbl val="0"/>
      </c:catAx>
      <c:valAx>
        <c:axId val="1328936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32891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AUSL</a:t>
            </a:r>
            <a:r>
              <a:rPr lang="en-US" baseline="0"/>
              <a:t> 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8F3-4247-A004-3F100837845F}"/>
              </c:ext>
            </c:extLst>
          </c:dPt>
          <c:dPt>
            <c:idx val="1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8F3-4247-A004-3F100837845F}"/>
              </c:ext>
            </c:extLst>
          </c:dPt>
          <c:dPt>
            <c:idx val="2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8F3-4247-A004-3F100837845F}"/>
              </c:ext>
            </c:extLst>
          </c:dPt>
          <c:dPt>
            <c:idx val="3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8F3-4247-A004-3F100837845F}"/>
              </c:ext>
            </c:extLst>
          </c:dPt>
          <c:dPt>
            <c:idx val="4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08F3-4247-A004-3F100837845F}"/>
              </c:ext>
            </c:extLst>
          </c:dPt>
          <c:dPt>
            <c:idx val="5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08F3-4247-A004-3F100837845F}"/>
              </c:ext>
            </c:extLst>
          </c:dPt>
          <c:dPt>
            <c:idx val="6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08F3-4247-A004-3F100837845F}"/>
              </c:ext>
            </c:extLst>
          </c:dPt>
          <c:dPt>
            <c:idx val="7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08F3-4247-A004-3F100837845F}"/>
              </c:ext>
            </c:extLst>
          </c:dPt>
          <c:dPt>
            <c:idx val="8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08F3-4247-A004-3F100837845F}"/>
              </c:ext>
            </c:extLst>
          </c:dPt>
          <c:dPt>
            <c:idx val="9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08F3-4247-A004-3F100837845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Foglio2!$BQ$47:$BQ$56</c:f>
              <c:strCache>
                <c:ptCount val="10"/>
                <c:pt idx="0">
                  <c:v>P.N. Foligno</c:v>
                </c:pt>
                <c:pt idx="1">
                  <c:v>Con Foligno</c:v>
                </c:pt>
                <c:pt idx="2">
                  <c:v>P.N. Spoleto</c:v>
                </c:pt>
                <c:pt idx="3">
                  <c:v>P.N. Gubbio-Gualdo</c:v>
                </c:pt>
                <c:pt idx="4">
                  <c:v>P.N. Cdc</c:v>
                </c:pt>
                <c:pt idx="5">
                  <c:v>Cons-Cdc</c:v>
                </c:pt>
                <c:pt idx="6">
                  <c:v>T P CLO Dispo Media</c:v>
                </c:pt>
                <c:pt idx="7">
                  <c:v>P.N. MTV</c:v>
                </c:pt>
                <c:pt idx="8">
                  <c:v>Cons MVT</c:v>
                </c:pt>
                <c:pt idx="9">
                  <c:v>Cons Perugino</c:v>
                </c:pt>
              </c:strCache>
            </c:strRef>
          </c:cat>
          <c:val>
            <c:numRef>
              <c:f>Foglio2!$BR$47:$BR$56</c:f>
              <c:numCache>
                <c:formatCode>General</c:formatCode>
                <c:ptCount val="10"/>
                <c:pt idx="0">
                  <c:v>9.1999999999999993</c:v>
                </c:pt>
                <c:pt idx="1">
                  <c:v>9.3000000000000007</c:v>
                </c:pt>
                <c:pt idx="2">
                  <c:v>9.4</c:v>
                </c:pt>
                <c:pt idx="3">
                  <c:v>9.9</c:v>
                </c:pt>
                <c:pt idx="4">
                  <c:v>9</c:v>
                </c:pt>
                <c:pt idx="5">
                  <c:v>9.4</c:v>
                </c:pt>
                <c:pt idx="6">
                  <c:v>8.5</c:v>
                </c:pt>
                <c:pt idx="7">
                  <c:v>9</c:v>
                </c:pt>
                <c:pt idx="8">
                  <c:v>9.6</c:v>
                </c:pt>
                <c:pt idx="9">
                  <c:v>9.5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4-08F3-4247-A004-3F100837845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32812800"/>
        <c:axId val="132819584"/>
      </c:barChart>
      <c:catAx>
        <c:axId val="1328128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32819584"/>
        <c:crosses val="autoZero"/>
        <c:auto val="1"/>
        <c:lblAlgn val="ctr"/>
        <c:lblOffset val="100"/>
        <c:noMultiLvlLbl val="0"/>
      </c:catAx>
      <c:valAx>
        <c:axId val="1328195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328128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2"/>
          <c:order val="0"/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371-4FB5-B43F-046D0D0B748E}"/>
              </c:ext>
            </c:extLst>
          </c:dPt>
          <c:dPt>
            <c:idx val="1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371-4FB5-B43F-046D0D0B748E}"/>
              </c:ext>
            </c:extLst>
          </c:dPt>
          <c:dPt>
            <c:idx val="2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371-4FB5-B43F-046D0D0B748E}"/>
              </c:ext>
            </c:extLst>
          </c:dPt>
          <c:dPt>
            <c:idx val="3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C371-4FB5-B43F-046D0D0B748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Foglio2!$BE$15:$BE$18</c:f>
              <c:strCache>
                <c:ptCount val="4"/>
                <c:pt idx="0">
                  <c:v>AO PERUGIA</c:v>
                </c:pt>
                <c:pt idx="1">
                  <c:v>USL UMBRIA 2</c:v>
                </c:pt>
                <c:pt idx="2">
                  <c:v>USL UMBRIA 1 MVT-PERUGINO</c:v>
                </c:pt>
                <c:pt idx="3">
                  <c:v>USL UMBRIA 1 AVT</c:v>
                </c:pt>
              </c:strCache>
            </c:strRef>
          </c:cat>
          <c:val>
            <c:numRef>
              <c:f>Foglio2!$BH$15:$BH$18</c:f>
              <c:numCache>
                <c:formatCode>General</c:formatCode>
                <c:ptCount val="4"/>
                <c:pt idx="0">
                  <c:v>9.1999999999999993</c:v>
                </c:pt>
                <c:pt idx="1">
                  <c:v>9.3000000000000007</c:v>
                </c:pt>
                <c:pt idx="2">
                  <c:v>8.9</c:v>
                </c:pt>
                <c:pt idx="3">
                  <c:v>9.1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C371-4FB5-B43F-046D0D0B748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32629248"/>
        <c:axId val="133194880"/>
        <c:extLst xmlns:c16r2="http://schemas.microsoft.com/office/drawing/2015/06/chart">
          <c:ext xmlns:c15="http://schemas.microsoft.com/office/drawing/2012/chart" uri="{02D57815-91ED-43cb-92C2-25804820EDAC}">
            <c15:filteredBarSeries>
              <c15:ser>
                <c:idx val="0"/>
                <c:order val="0"/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Foglio2!$BE$15:$BE$18</c15:sqref>
                        </c15:formulaRef>
                      </c:ext>
                    </c:extLst>
                    <c:strCache>
                      <c:ptCount val="4"/>
                      <c:pt idx="0">
                        <c:v>AO PERUGIA</c:v>
                      </c:pt>
                      <c:pt idx="1">
                        <c:v>USL UMBRIA 2</c:v>
                      </c:pt>
                      <c:pt idx="2">
                        <c:v>USL UMBRIA 1 MVT-PERUGINO</c:v>
                      </c:pt>
                      <c:pt idx="3">
                        <c:v>USL UMBRIA 1 AVT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Foglio2!$BF$15:$BF$18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9-C371-4FB5-B43F-046D0D0B748E}"/>
                  </c:ext>
                </c:extLst>
              </c15:ser>
            </c15:filteredBarSeries>
            <c15:filteredBarSeries>
              <c15:ser>
                <c:idx val="1"/>
                <c:order val="1"/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Foglio2!$BE$15:$BE$18</c15:sqref>
                        </c15:formulaRef>
                      </c:ext>
                    </c:extLst>
                    <c:strCache>
                      <c:ptCount val="4"/>
                      <c:pt idx="0">
                        <c:v>AO PERUGIA</c:v>
                      </c:pt>
                      <c:pt idx="1">
                        <c:v>USL UMBRIA 2</c:v>
                      </c:pt>
                      <c:pt idx="2">
                        <c:v>USL UMBRIA 1 MVT-PERUGINO</c:v>
                      </c:pt>
                      <c:pt idx="3">
                        <c:v>USL UMBRIA 1 AVT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Foglio2!$BG$15:$BG$18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C371-4FB5-B43F-046D0D0B748E}"/>
                  </c:ext>
                </c:extLst>
              </c15:ser>
            </c15:filteredBarSeries>
          </c:ext>
        </c:extLst>
      </c:barChart>
      <c:catAx>
        <c:axId val="1326292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33194880"/>
        <c:crosses val="autoZero"/>
        <c:auto val="1"/>
        <c:lblAlgn val="ctr"/>
        <c:lblOffset val="100"/>
        <c:noMultiLvlLbl val="0"/>
      </c:catAx>
      <c:valAx>
        <c:axId val="1331948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326292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1"/>
          <c:order val="0"/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Foglio2!$BE$40:$BE$49</c:f>
              <c:strCache>
                <c:ptCount val="10"/>
                <c:pt idx="0">
                  <c:v>MEDIA AO PG</c:v>
                </c:pt>
                <c:pt idx="1">
                  <c:v>DEGENZA</c:v>
                </c:pt>
                <c:pt idx="2">
                  <c:v>SP</c:v>
                </c:pt>
                <c:pt idx="3">
                  <c:v>SO</c:v>
                </c:pt>
                <c:pt idx="4">
                  <c:v>Colposcopia</c:v>
                </c:pt>
                <c:pt idx="5">
                  <c:v>MMP</c:v>
                </c:pt>
                <c:pt idx="6">
                  <c:v>Ambulatorio CTG</c:v>
                </c:pt>
                <c:pt idx="7">
                  <c:v>Day Hospital</c:v>
                </c:pt>
                <c:pt idx="8">
                  <c:v>CPMA</c:v>
                </c:pt>
                <c:pt idx="9">
                  <c:v>UTIN</c:v>
                </c:pt>
              </c:strCache>
            </c:strRef>
          </c:cat>
          <c:val>
            <c:numRef>
              <c:f>Foglio2!$BG$40:$BG$49</c:f>
              <c:numCache>
                <c:formatCode>General</c:formatCode>
                <c:ptCount val="10"/>
                <c:pt idx="0">
                  <c:v>9</c:v>
                </c:pt>
                <c:pt idx="1">
                  <c:v>9.67</c:v>
                </c:pt>
                <c:pt idx="2">
                  <c:v>9.35</c:v>
                </c:pt>
                <c:pt idx="3">
                  <c:v>9.5</c:v>
                </c:pt>
                <c:pt idx="4">
                  <c:v>8.83</c:v>
                </c:pt>
                <c:pt idx="5">
                  <c:v>9.01</c:v>
                </c:pt>
                <c:pt idx="6">
                  <c:v>8.7899999999999991</c:v>
                </c:pt>
                <c:pt idx="7">
                  <c:v>9.02</c:v>
                </c:pt>
                <c:pt idx="8">
                  <c:v>9.6</c:v>
                </c:pt>
                <c:pt idx="9">
                  <c:v>9.16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E50-45AF-9B0B-7AA42437705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33366528"/>
        <c:axId val="133369216"/>
        <c:extLst xmlns:c16r2="http://schemas.microsoft.com/office/drawing/2015/06/chart">
          <c:ext xmlns:c15="http://schemas.microsoft.com/office/drawing/2012/chart" uri="{02D57815-91ED-43cb-92C2-25804820EDAC}">
            <c15:filteredBarSeries>
              <c15:ser>
                <c:idx val="0"/>
                <c:order val="0"/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Foglio2!$BE$40:$BE$49</c15:sqref>
                        </c15:formulaRef>
                      </c:ext>
                    </c:extLst>
                    <c:strCache>
                      <c:ptCount val="10"/>
                      <c:pt idx="0">
                        <c:v>MEDIA AO PG</c:v>
                      </c:pt>
                      <c:pt idx="1">
                        <c:v>DEGENZA</c:v>
                      </c:pt>
                      <c:pt idx="2">
                        <c:v>SP</c:v>
                      </c:pt>
                      <c:pt idx="3">
                        <c:v>SO</c:v>
                      </c:pt>
                      <c:pt idx="4">
                        <c:v>Colposcopia</c:v>
                      </c:pt>
                      <c:pt idx="5">
                        <c:v>MMP</c:v>
                      </c:pt>
                      <c:pt idx="6">
                        <c:v>Ambulatorio CTG</c:v>
                      </c:pt>
                      <c:pt idx="7">
                        <c:v>Day Hospital</c:v>
                      </c:pt>
                      <c:pt idx="8">
                        <c:v>CPMA</c:v>
                      </c:pt>
                      <c:pt idx="9">
                        <c:v>UTIN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Foglio2!$BF$40:$BF$49</c15:sqref>
                        </c15:formulaRef>
                      </c:ext>
                    </c:extLst>
                    <c:numCache>
                      <c:formatCode>General</c:formatCode>
                      <c:ptCount val="10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7E50-45AF-9B0B-7AA424377058}"/>
                  </c:ext>
                </c:extLst>
              </c15:ser>
            </c15:filteredBarSeries>
          </c:ext>
        </c:extLst>
      </c:barChart>
      <c:catAx>
        <c:axId val="1333665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33369216"/>
        <c:crosses val="autoZero"/>
        <c:auto val="1"/>
        <c:lblAlgn val="ctr"/>
        <c:lblOffset val="100"/>
        <c:noMultiLvlLbl val="0"/>
      </c:catAx>
      <c:valAx>
        <c:axId val="1333692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333665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33654784"/>
        <c:axId val="133656576"/>
      </c:barChart>
      <c:catAx>
        <c:axId val="133654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33656576"/>
        <c:crosses val="autoZero"/>
        <c:auto val="1"/>
        <c:lblAlgn val="ctr"/>
        <c:lblOffset val="100"/>
        <c:noMultiLvlLbl val="0"/>
      </c:catAx>
      <c:valAx>
        <c:axId val="1336565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3365478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34105728"/>
        <c:axId val="134144384"/>
      </c:barChart>
      <c:catAx>
        <c:axId val="13410572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134144384"/>
        <c:crosses val="autoZero"/>
        <c:auto val="1"/>
        <c:lblAlgn val="ctr"/>
        <c:lblOffset val="100"/>
        <c:noMultiLvlLbl val="0"/>
      </c:catAx>
      <c:valAx>
        <c:axId val="134144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34105728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 dirty="0"/>
              <a:t>CONSULTORI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3608744824128363"/>
          <c:y val="0.15688626041717257"/>
          <c:w val="0.8639125517587164"/>
          <c:h val="0.41859635080871449"/>
        </c:manualLayout>
      </c:layout>
      <c:barChart>
        <c:barDir val="col"/>
        <c:grouping val="cluster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34077824"/>
        <c:axId val="134079616"/>
      </c:barChart>
      <c:catAx>
        <c:axId val="134077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34079616"/>
        <c:crosses val="autoZero"/>
        <c:auto val="1"/>
        <c:lblAlgn val="ctr"/>
        <c:lblOffset val="100"/>
        <c:noMultiLvlLbl val="0"/>
      </c:catAx>
      <c:valAx>
        <c:axId val="13407961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0"/>
        <c:majorTickMark val="none"/>
        <c:minorTickMark val="none"/>
        <c:tickLblPos val="nextTo"/>
        <c:crossAx val="1340778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306889763779527"/>
          <c:y val="0.19486111111111112"/>
          <c:w val="0.59444510061242339"/>
          <c:h val="0.72088764946048411"/>
        </c:manualLayout>
      </c:layout>
      <c:barChart>
        <c:barDir val="bar"/>
        <c:grouping val="clustered"/>
        <c:varyColors val="0"/>
        <c:ser>
          <c:idx val="2"/>
          <c:order val="0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50C-414E-9D35-E10AC6C86F2E}"/>
              </c:ext>
            </c:extLst>
          </c:dPt>
          <c:dPt>
            <c:idx val="1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50C-414E-9D35-E10AC6C86F2E}"/>
              </c:ext>
            </c:extLst>
          </c:dPt>
          <c:dPt>
            <c:idx val="2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50C-414E-9D35-E10AC6C86F2E}"/>
              </c:ext>
            </c:extLst>
          </c:dPt>
          <c:dPt>
            <c:idx val="3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50C-414E-9D35-E10AC6C86F2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Foglio2!$CN$11:$CN$14</c:f>
              <c:strCache>
                <c:ptCount val="4"/>
                <c:pt idx="0">
                  <c:v>AO PERUGIA</c:v>
                </c:pt>
                <c:pt idx="1">
                  <c:v>USL UMBRIA 2</c:v>
                </c:pt>
                <c:pt idx="2">
                  <c:v>USL UMBRIA 1 MVT-PERUGINO</c:v>
                </c:pt>
                <c:pt idx="3">
                  <c:v>USL UMBRIA 1 AVT</c:v>
                </c:pt>
              </c:strCache>
            </c:strRef>
          </c:cat>
          <c:val>
            <c:numRef>
              <c:f>Foglio2!$CQ$11:$CQ$14</c:f>
              <c:numCache>
                <c:formatCode>General</c:formatCode>
                <c:ptCount val="4"/>
                <c:pt idx="0">
                  <c:v>9.1</c:v>
                </c:pt>
                <c:pt idx="1">
                  <c:v>9.5</c:v>
                </c:pt>
                <c:pt idx="2">
                  <c:v>9</c:v>
                </c:pt>
                <c:pt idx="3">
                  <c:v>8.84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950C-414E-9D35-E10AC6C86F2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03874944"/>
        <c:axId val="114943104"/>
        <c:extLst xmlns:c16r2="http://schemas.microsoft.com/office/drawing/2015/06/chart">
          <c:ext xmlns:c15="http://schemas.microsoft.com/office/drawing/2012/chart" uri="{02D57815-91ED-43cb-92C2-25804820EDAC}">
            <c15:filteredBarSeries>
              <c15:ser>
                <c:idx val="0"/>
                <c:order val="0"/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Foglio2!$CN$11:$CN$14</c15:sqref>
                        </c15:formulaRef>
                      </c:ext>
                    </c:extLst>
                    <c:strCache>
                      <c:ptCount val="4"/>
                      <c:pt idx="0">
                        <c:v>AO PERUGIA</c:v>
                      </c:pt>
                      <c:pt idx="1">
                        <c:v>USL UMBRIA 2</c:v>
                      </c:pt>
                      <c:pt idx="2">
                        <c:v>USL UMBRIA 1 MVT-PERUGINO</c:v>
                      </c:pt>
                      <c:pt idx="3">
                        <c:v>USL UMBRIA 1 AVT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Foglio2!$CO$11:$CO$14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9-950C-414E-9D35-E10AC6C86F2E}"/>
                  </c:ext>
                </c:extLst>
              </c15:ser>
            </c15:filteredBarSeries>
            <c15:filteredBarSeries>
              <c15:ser>
                <c:idx val="1"/>
                <c:order val="1"/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Foglio2!$CN$11:$CN$14</c15:sqref>
                        </c15:formulaRef>
                      </c:ext>
                    </c:extLst>
                    <c:strCache>
                      <c:ptCount val="4"/>
                      <c:pt idx="0">
                        <c:v>AO PERUGIA</c:v>
                      </c:pt>
                      <c:pt idx="1">
                        <c:v>USL UMBRIA 2</c:v>
                      </c:pt>
                      <c:pt idx="2">
                        <c:v>USL UMBRIA 1 MVT-PERUGINO</c:v>
                      </c:pt>
                      <c:pt idx="3">
                        <c:v>USL UMBRIA 1 AVT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Foglio2!$CP$11:$CP$14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950C-414E-9D35-E10AC6C86F2E}"/>
                  </c:ext>
                </c:extLst>
              </c15:ser>
            </c15:filteredBarSeries>
          </c:ext>
        </c:extLst>
      </c:barChart>
      <c:catAx>
        <c:axId val="1038749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14943104"/>
        <c:crosses val="autoZero"/>
        <c:auto val="1"/>
        <c:lblAlgn val="ctr"/>
        <c:lblOffset val="100"/>
        <c:noMultiLvlLbl val="0"/>
      </c:catAx>
      <c:valAx>
        <c:axId val="1149431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03874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CONSULTORI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5.8796037592075183E-2"/>
          <c:y val="0.1534996394699821"/>
          <c:w val="0.90578334254707726"/>
          <c:h val="0.7400706357417772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Foglio2!$BE$57:$BE$63</c:f>
              <c:strCache>
                <c:ptCount val="7"/>
                <c:pt idx="0">
                  <c:v>Magione</c:v>
                </c:pt>
                <c:pt idx="1">
                  <c:v>M.Alta</c:v>
                </c:pt>
                <c:pt idx="2">
                  <c:v>XIV Settemtr</c:v>
                </c:pt>
                <c:pt idx="3">
                  <c:v>PSG</c:v>
                </c:pt>
                <c:pt idx="4">
                  <c:v>MVT</c:v>
                </c:pt>
                <c:pt idx="5">
                  <c:v>Cdc</c:v>
                </c:pt>
                <c:pt idx="6">
                  <c:v>Maedia USL Umbia 1</c:v>
                </c:pt>
              </c:strCache>
            </c:strRef>
          </c:cat>
          <c:val>
            <c:numRef>
              <c:f>Foglio2!$BF$57:$BF$63</c:f>
              <c:numCache>
                <c:formatCode>General</c:formatCode>
                <c:ptCount val="7"/>
                <c:pt idx="0">
                  <c:v>8.9</c:v>
                </c:pt>
                <c:pt idx="1">
                  <c:v>8.8000000000000007</c:v>
                </c:pt>
                <c:pt idx="2">
                  <c:v>8.85</c:v>
                </c:pt>
                <c:pt idx="3">
                  <c:v>9</c:v>
                </c:pt>
                <c:pt idx="4">
                  <c:v>9.1</c:v>
                </c:pt>
                <c:pt idx="5">
                  <c:v>9</c:v>
                </c:pt>
                <c:pt idx="6">
                  <c:v>9.3000000000000007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886-4A25-BDE3-8E7514F0A48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34168960"/>
        <c:axId val="134171648"/>
      </c:barChart>
      <c:catAx>
        <c:axId val="134168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34171648"/>
        <c:crosses val="autoZero"/>
        <c:auto val="1"/>
        <c:lblAlgn val="ctr"/>
        <c:lblOffset val="100"/>
        <c:noMultiLvlLbl val="0"/>
      </c:catAx>
      <c:valAx>
        <c:axId val="134171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341689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PUNTI</a:t>
            </a:r>
            <a:r>
              <a:rPr lang="en-US" baseline="0"/>
              <a:t> NASCITA</a:t>
            </a:r>
            <a:endParaRPr lang="en-US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Foglio2!$BE$69:$BE$72</c:f>
              <c:strCache>
                <c:ptCount val="4"/>
                <c:pt idx="0">
                  <c:v>MTV</c:v>
                </c:pt>
                <c:pt idx="1">
                  <c:v>CDC</c:v>
                </c:pt>
                <c:pt idx="2">
                  <c:v>Gubbio-G.Tadino</c:v>
                </c:pt>
                <c:pt idx="3">
                  <c:v>Media Usl Umbria 1</c:v>
                </c:pt>
              </c:strCache>
            </c:strRef>
          </c:cat>
          <c:val>
            <c:numRef>
              <c:f>Foglio2!$BF$69:$BF$72</c:f>
              <c:numCache>
                <c:formatCode>General</c:formatCode>
                <c:ptCount val="4"/>
                <c:pt idx="0">
                  <c:v>9.2899999999999991</c:v>
                </c:pt>
                <c:pt idx="1">
                  <c:v>9.9</c:v>
                </c:pt>
                <c:pt idx="2">
                  <c:v>8.9499999999999993</c:v>
                </c:pt>
                <c:pt idx="3">
                  <c:v>9.42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858-4BB4-9FC1-5B8456BEBEB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34404352"/>
        <c:axId val="134407296"/>
      </c:barChart>
      <c:catAx>
        <c:axId val="134404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34407296"/>
        <c:crosses val="autoZero"/>
        <c:auto val="1"/>
        <c:lblAlgn val="ctr"/>
        <c:lblOffset val="100"/>
        <c:noMultiLvlLbl val="0"/>
      </c:catAx>
      <c:valAx>
        <c:axId val="134407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344043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FFFF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Foglio2!$BE$78:$BE$81</c:f>
              <c:strCache>
                <c:ptCount val="4"/>
                <c:pt idx="0">
                  <c:v>Media USL Umbria 2</c:v>
                </c:pt>
                <c:pt idx="1">
                  <c:v>P.N. Foligno</c:v>
                </c:pt>
                <c:pt idx="2">
                  <c:v>Cons Foligno</c:v>
                </c:pt>
                <c:pt idx="3">
                  <c:v>P.N. Spoleto </c:v>
                </c:pt>
              </c:strCache>
            </c:strRef>
          </c:cat>
          <c:val>
            <c:numRef>
              <c:f>Foglio2!$BF$78:$BF$81</c:f>
              <c:numCache>
                <c:formatCode>General</c:formatCode>
                <c:ptCount val="4"/>
                <c:pt idx="0">
                  <c:v>8.9600000000000009</c:v>
                </c:pt>
                <c:pt idx="1">
                  <c:v>9.3000000000000007</c:v>
                </c:pt>
                <c:pt idx="2">
                  <c:v>8.8699999999999992</c:v>
                </c:pt>
                <c:pt idx="3">
                  <c:v>9.4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162-44B5-A90B-BFCAB3F50D7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34592384"/>
        <c:axId val="134595328"/>
      </c:barChart>
      <c:catAx>
        <c:axId val="1345923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34595328"/>
        <c:crosses val="autoZero"/>
        <c:auto val="1"/>
        <c:lblAlgn val="ctr"/>
        <c:lblOffset val="100"/>
        <c:noMultiLvlLbl val="0"/>
      </c:catAx>
      <c:valAx>
        <c:axId val="1345953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345923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Foglio2!$AY$3:$AY$7</c:f>
              <c:strCache>
                <c:ptCount val="5"/>
                <c:pt idx="0">
                  <c:v>Altro</c:v>
                </c:pt>
                <c:pt idx="1">
                  <c:v>Formativi</c:v>
                </c:pt>
                <c:pt idx="2">
                  <c:v>Pratici legati al compito affidato</c:v>
                </c:pt>
                <c:pt idx="3">
                  <c:v>Relazionali con il tutor professionale</c:v>
                </c:pt>
                <c:pt idx="4">
                  <c:v>Relazionali con gli altri studenti </c:v>
                </c:pt>
              </c:strCache>
            </c:strRef>
          </c:cat>
          <c:val>
            <c:numRef>
              <c:f>Foglio2!$AZ$3:$AZ$7</c:f>
              <c:numCache>
                <c:formatCode>0.00%</c:formatCode>
                <c:ptCount val="5"/>
                <c:pt idx="0">
                  <c:v>1.4999999999999999E-2</c:v>
                </c:pt>
                <c:pt idx="1">
                  <c:v>1.14E-2</c:v>
                </c:pt>
                <c:pt idx="2">
                  <c:v>0.31419999999999998</c:v>
                </c:pt>
                <c:pt idx="3">
                  <c:v>1.9099999999999999E-2</c:v>
                </c:pt>
                <c:pt idx="4">
                  <c:v>3.8E-3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76B-4DB7-B073-C59D0257E69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34497408"/>
        <c:axId val="134541312"/>
      </c:barChart>
      <c:catAx>
        <c:axId val="1344974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34541312"/>
        <c:crosses val="autoZero"/>
        <c:auto val="1"/>
        <c:lblAlgn val="ctr"/>
        <c:lblOffset val="100"/>
        <c:noMultiLvlLbl val="0"/>
      </c:catAx>
      <c:valAx>
        <c:axId val="1345413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34497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3"/>
          <c:order val="0"/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Foglio2!$AO$3:$AO$8</c:f>
              <c:strCache>
                <c:ptCount val="6"/>
                <c:pt idx="0">
                  <c:v>Nessuna difficoltà</c:v>
                </c:pt>
                <c:pt idx="1">
                  <c:v>Non ho fatto nulla</c:v>
                </c:pt>
                <c:pt idx="2">
                  <c:v>Chiedendo aiuto al tutor supervisore</c:v>
                </c:pt>
                <c:pt idx="3">
                  <c:v>Chiedendo aiuto al tutor professionale</c:v>
                </c:pt>
                <c:pt idx="4">
                  <c:v>Parlandone con gli altri studenti</c:v>
                </c:pt>
                <c:pt idx="5">
                  <c:v>Da solo </c:v>
                </c:pt>
              </c:strCache>
            </c:strRef>
          </c:cat>
          <c:val>
            <c:numRef>
              <c:f>Foglio2!$AS$3:$AS$8</c:f>
              <c:numCache>
                <c:formatCode>0%</c:formatCode>
                <c:ptCount val="6"/>
                <c:pt idx="0">
                  <c:v>0.64</c:v>
                </c:pt>
                <c:pt idx="1">
                  <c:v>0</c:v>
                </c:pt>
                <c:pt idx="2">
                  <c:v>1.2999999999999999E-2</c:v>
                </c:pt>
                <c:pt idx="3">
                  <c:v>0.33300000000000002</c:v>
                </c:pt>
                <c:pt idx="4">
                  <c:v>1.4999999999999999E-2</c:v>
                </c:pt>
                <c:pt idx="5">
                  <c:v>1.2999999999999999E-2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EC3-4BBA-A396-575D2448C4D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33865472"/>
        <c:axId val="133868160"/>
        <c:extLst xmlns:c16r2="http://schemas.microsoft.com/office/drawing/2015/06/chart">
          <c:ext xmlns:c15="http://schemas.microsoft.com/office/drawing/2012/chart" uri="{02D57815-91ED-43cb-92C2-25804820EDAC}">
            <c15:filteredBarSeries>
              <c15:ser>
                <c:idx val="0"/>
                <c:order val="0"/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Foglio2!$AO$3:$AO$8</c15:sqref>
                        </c15:formulaRef>
                      </c:ext>
                    </c:extLst>
                    <c:strCache>
                      <c:ptCount val="6"/>
                      <c:pt idx="0">
                        <c:v>Nessuna difficoltà</c:v>
                      </c:pt>
                      <c:pt idx="1">
                        <c:v>Non ho fatto nulla</c:v>
                      </c:pt>
                      <c:pt idx="2">
                        <c:v>Chiedendo aiuto al tutor supervisore</c:v>
                      </c:pt>
                      <c:pt idx="3">
                        <c:v>Chiedendo aiuto al tutor professionale</c:v>
                      </c:pt>
                      <c:pt idx="4">
                        <c:v>Parlandone con gli altri studenti</c:v>
                      </c:pt>
                      <c:pt idx="5">
                        <c:v>Da solo 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Foglio2!$AP$3:$AP$8</c15:sqref>
                        </c15:formulaRef>
                      </c:ext>
                    </c:extLst>
                    <c:numCache>
                      <c:formatCode>General</c:formatCode>
                      <c:ptCount val="6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FEC3-4BBA-A396-575D2448C4D1}"/>
                  </c:ext>
                </c:extLst>
              </c15:ser>
            </c15:filteredBarSeries>
            <c15:filteredBarSeries>
              <c15:ser>
                <c:idx val="1"/>
                <c:order val="1"/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Foglio2!$AO$3:$AO$8</c15:sqref>
                        </c15:formulaRef>
                      </c:ext>
                    </c:extLst>
                    <c:strCache>
                      <c:ptCount val="6"/>
                      <c:pt idx="0">
                        <c:v>Nessuna difficoltà</c:v>
                      </c:pt>
                      <c:pt idx="1">
                        <c:v>Non ho fatto nulla</c:v>
                      </c:pt>
                      <c:pt idx="2">
                        <c:v>Chiedendo aiuto al tutor supervisore</c:v>
                      </c:pt>
                      <c:pt idx="3">
                        <c:v>Chiedendo aiuto al tutor professionale</c:v>
                      </c:pt>
                      <c:pt idx="4">
                        <c:v>Parlandone con gli altri studenti</c:v>
                      </c:pt>
                      <c:pt idx="5">
                        <c:v>Da solo 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Foglio2!$AQ$3:$AQ$8</c15:sqref>
                        </c15:formulaRef>
                      </c:ext>
                    </c:extLst>
                    <c:numCache>
                      <c:formatCode>General</c:formatCode>
                      <c:ptCount val="6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FEC3-4BBA-A396-575D2448C4D1}"/>
                  </c:ext>
                </c:extLst>
              </c15:ser>
            </c15:filteredBarSeries>
            <c15:filteredBarSeries>
              <c15:ser>
                <c:idx val="2"/>
                <c:order val="2"/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Foglio2!$AO$3:$AO$8</c15:sqref>
                        </c15:formulaRef>
                      </c:ext>
                    </c:extLst>
                    <c:strCache>
                      <c:ptCount val="6"/>
                      <c:pt idx="0">
                        <c:v>Nessuna difficoltà</c:v>
                      </c:pt>
                      <c:pt idx="1">
                        <c:v>Non ho fatto nulla</c:v>
                      </c:pt>
                      <c:pt idx="2">
                        <c:v>Chiedendo aiuto al tutor supervisore</c:v>
                      </c:pt>
                      <c:pt idx="3">
                        <c:v>Chiedendo aiuto al tutor professionale</c:v>
                      </c:pt>
                      <c:pt idx="4">
                        <c:v>Parlandone con gli altri studenti</c:v>
                      </c:pt>
                      <c:pt idx="5">
                        <c:v>Da solo 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Foglio2!$AR$3:$AR$8</c15:sqref>
                        </c15:formulaRef>
                      </c:ext>
                    </c:extLst>
                    <c:numCache>
                      <c:formatCode>General</c:formatCode>
                      <c:ptCount val="6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FEC3-4BBA-A396-575D2448C4D1}"/>
                  </c:ext>
                </c:extLst>
              </c15:ser>
            </c15:filteredBarSeries>
          </c:ext>
        </c:extLst>
      </c:barChart>
      <c:catAx>
        <c:axId val="1338654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33868160"/>
        <c:crosses val="autoZero"/>
        <c:auto val="1"/>
        <c:lblAlgn val="ctr"/>
        <c:lblOffset val="100"/>
        <c:noMultiLvlLbl val="0"/>
      </c:catAx>
      <c:valAx>
        <c:axId val="1338681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338654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Foglio2!$AE$3:$AE$5</c:f>
              <c:strCache>
                <c:ptCount val="3"/>
                <c:pt idx="0">
                  <c:v>SI</c:v>
                </c:pt>
                <c:pt idx="1">
                  <c:v>NO </c:v>
                </c:pt>
                <c:pt idx="2">
                  <c:v>IN PARTE </c:v>
                </c:pt>
              </c:strCache>
            </c:strRef>
          </c:cat>
          <c:val>
            <c:numRef>
              <c:f>Foglio2!$AF$3:$AF$5</c:f>
              <c:numCache>
                <c:formatCode>0.00%</c:formatCode>
                <c:ptCount val="3"/>
                <c:pt idx="0" formatCode="0%">
                  <c:v>0.77</c:v>
                </c:pt>
                <c:pt idx="1">
                  <c:v>0</c:v>
                </c:pt>
                <c:pt idx="2">
                  <c:v>0.22900000000000001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E2B-4F6E-BA0E-94CAE61567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35188480"/>
        <c:axId val="135190016"/>
      </c:barChart>
      <c:catAx>
        <c:axId val="1351884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35190016"/>
        <c:crosses val="autoZero"/>
        <c:auto val="1"/>
        <c:lblAlgn val="ctr"/>
        <c:lblOffset val="100"/>
        <c:noMultiLvlLbl val="0"/>
      </c:catAx>
      <c:valAx>
        <c:axId val="1351900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35188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16976256"/>
        <c:axId val="116683136"/>
      </c:barChart>
      <c:catAx>
        <c:axId val="11697625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116683136"/>
        <c:crosses val="autoZero"/>
        <c:auto val="1"/>
        <c:lblAlgn val="ctr"/>
        <c:lblOffset val="100"/>
        <c:noMultiLvlLbl val="0"/>
      </c:catAx>
      <c:valAx>
        <c:axId val="116683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16976256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7866232653022777E-2"/>
          <c:y val="2.6710576279249228E-2"/>
          <c:w val="0.88361386642331985"/>
          <c:h val="0.91695859650357214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Foglio2!$DD$1</c:f>
              <c:strCache>
                <c:ptCount val="1"/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Foglio2!$DB$2:$DB$9</c:f>
              <c:strCache>
                <c:ptCount val="8"/>
                <c:pt idx="1">
                  <c:v>Degenza Clin</c:v>
                </c:pt>
                <c:pt idx="2">
                  <c:v>Degenza  UO</c:v>
                </c:pt>
                <c:pt idx="3">
                  <c:v>CPMA</c:v>
                </c:pt>
                <c:pt idx="4">
                  <c:v>SP SO</c:v>
                </c:pt>
                <c:pt idx="5">
                  <c:v>Day Hospital</c:v>
                </c:pt>
                <c:pt idx="6">
                  <c:v>Neon TIN</c:v>
                </c:pt>
                <c:pt idx="7">
                  <c:v>T.S. CLO Media </c:v>
                </c:pt>
              </c:strCache>
            </c:strRef>
          </c:cat>
          <c:val>
            <c:numRef>
              <c:f>Foglio2!$DD$2:$DD$9</c:f>
              <c:numCache>
                <c:formatCode>General</c:formatCode>
                <c:ptCount val="8"/>
                <c:pt idx="1">
                  <c:v>9.1</c:v>
                </c:pt>
                <c:pt idx="2">
                  <c:v>9.3000000000000007</c:v>
                </c:pt>
                <c:pt idx="3">
                  <c:v>9.4</c:v>
                </c:pt>
                <c:pt idx="4">
                  <c:v>9.1</c:v>
                </c:pt>
                <c:pt idx="5">
                  <c:v>8.91</c:v>
                </c:pt>
                <c:pt idx="6">
                  <c:v>9.1999999999999993</c:v>
                </c:pt>
                <c:pt idx="7">
                  <c:v>9.1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121-4F95-8C3D-5FF40A17CBB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17783552"/>
        <c:axId val="117786496"/>
        <c:extLst xmlns:c16r2="http://schemas.microsoft.com/office/drawing/2015/06/chart"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Foglio2!$DC$1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Foglio2!$DB$2:$DB$9</c15:sqref>
                        </c15:formulaRef>
                      </c:ext>
                    </c:extLst>
                    <c:strCache>
                      <c:ptCount val="8"/>
                      <c:pt idx="1">
                        <c:v>Degenza Clin</c:v>
                      </c:pt>
                      <c:pt idx="2">
                        <c:v>Degenza  UO</c:v>
                      </c:pt>
                      <c:pt idx="3">
                        <c:v>CPMA</c:v>
                      </c:pt>
                      <c:pt idx="4">
                        <c:v>SP SO</c:v>
                      </c:pt>
                      <c:pt idx="5">
                        <c:v>Day Hospital</c:v>
                      </c:pt>
                      <c:pt idx="6">
                        <c:v>Neon TIN</c:v>
                      </c:pt>
                      <c:pt idx="7">
                        <c:v>T.S. CLO Media 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Foglio2!$DC$2:$DC$9</c15:sqref>
                        </c15:formulaRef>
                      </c:ext>
                    </c:extLst>
                    <c:numCache>
                      <c:formatCode>General</c:formatCode>
                      <c:ptCount val="8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9121-4F95-8C3D-5FF40A17CBB5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Foglio2!$DE$1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Foglio2!$DB$2:$DB$9</c15:sqref>
                        </c15:formulaRef>
                      </c:ext>
                    </c:extLst>
                    <c:strCache>
                      <c:ptCount val="8"/>
                      <c:pt idx="1">
                        <c:v>Degenza Clin</c:v>
                      </c:pt>
                      <c:pt idx="2">
                        <c:v>Degenza  UO</c:v>
                      </c:pt>
                      <c:pt idx="3">
                        <c:v>CPMA</c:v>
                      </c:pt>
                      <c:pt idx="4">
                        <c:v>SP SO</c:v>
                      </c:pt>
                      <c:pt idx="5">
                        <c:v>Day Hospital</c:v>
                      </c:pt>
                      <c:pt idx="6">
                        <c:v>Neon TIN</c:v>
                      </c:pt>
                      <c:pt idx="7">
                        <c:v>T.S. CLO Media 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Foglio2!$DE$2:$DE$9</c15:sqref>
                        </c15:formulaRef>
                      </c:ext>
                    </c:extLst>
                    <c:numCache>
                      <c:formatCode>General</c:formatCode>
                      <c:ptCount val="8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9121-4F95-8C3D-5FF40A17CBB5}"/>
                  </c:ext>
                </c:extLst>
              </c15:ser>
            </c15:filteredBarSeries>
          </c:ext>
        </c:extLst>
      </c:barChart>
      <c:catAx>
        <c:axId val="1177835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17786496"/>
        <c:crosses val="autoZero"/>
        <c:auto val="1"/>
        <c:lblAlgn val="ctr"/>
        <c:lblOffset val="100"/>
        <c:noMultiLvlLbl val="0"/>
      </c:catAx>
      <c:valAx>
        <c:axId val="1177864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177835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17520640"/>
        <c:axId val="117641216"/>
      </c:barChart>
      <c:catAx>
        <c:axId val="11752064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117641216"/>
        <c:crosses val="autoZero"/>
        <c:auto val="1"/>
        <c:lblAlgn val="ctr"/>
        <c:lblOffset val="100"/>
        <c:noMultiLvlLbl val="0"/>
      </c:catAx>
      <c:valAx>
        <c:axId val="117641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17520640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096780266450532"/>
          <c:y val="2.7429477086569353E-2"/>
          <c:w val="0.87288303220798547"/>
          <c:h val="0.91472358175172064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Foglio2!$DG$3:$DG$10</c:f>
              <c:strCache>
                <c:ptCount val="8"/>
                <c:pt idx="0">
                  <c:v>C. cdc</c:v>
                </c:pt>
                <c:pt idx="1">
                  <c:v>Pn. cdc</c:v>
                </c:pt>
                <c:pt idx="2">
                  <c:v>C.XIV Settembre</c:v>
                </c:pt>
                <c:pt idx="3">
                  <c:v>PN-G.GT</c:v>
                </c:pt>
                <c:pt idx="4">
                  <c:v>C-PSG</c:v>
                </c:pt>
                <c:pt idx="5">
                  <c:v>C.M.Alta</c:v>
                </c:pt>
                <c:pt idx="6">
                  <c:v>T.S. CLO Media</c:v>
                </c:pt>
                <c:pt idx="7">
                  <c:v>C.Mvt</c:v>
                </c:pt>
              </c:strCache>
            </c:strRef>
          </c:cat>
          <c:val>
            <c:numRef>
              <c:f>Foglio2!$DH$3:$DH$10</c:f>
              <c:numCache>
                <c:formatCode>General</c:formatCode>
                <c:ptCount val="8"/>
                <c:pt idx="0">
                  <c:v>8</c:v>
                </c:pt>
                <c:pt idx="1">
                  <c:v>8.6999999999999993</c:v>
                </c:pt>
                <c:pt idx="2">
                  <c:v>10</c:v>
                </c:pt>
                <c:pt idx="3">
                  <c:v>8.8000000000000007</c:v>
                </c:pt>
                <c:pt idx="4">
                  <c:v>9.4</c:v>
                </c:pt>
                <c:pt idx="5">
                  <c:v>9.1999999999999993</c:v>
                </c:pt>
                <c:pt idx="6">
                  <c:v>8.6</c:v>
                </c:pt>
                <c:pt idx="7">
                  <c:v>9.5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352-4E91-8ED3-D056D66437F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17680768"/>
        <c:axId val="117687808"/>
      </c:barChart>
      <c:catAx>
        <c:axId val="1176807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17687808"/>
        <c:crosses val="autoZero"/>
        <c:auto val="1"/>
        <c:lblAlgn val="ctr"/>
        <c:lblOffset val="100"/>
        <c:noMultiLvlLbl val="0"/>
      </c:catAx>
      <c:valAx>
        <c:axId val="1176878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176807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17720960"/>
        <c:axId val="117722496"/>
      </c:barChart>
      <c:catAx>
        <c:axId val="11772096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117722496"/>
        <c:crosses val="autoZero"/>
        <c:auto val="1"/>
        <c:lblAlgn val="ctr"/>
        <c:lblOffset val="100"/>
        <c:noMultiLvlLbl val="0"/>
      </c:catAx>
      <c:valAx>
        <c:axId val="117722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17720960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31926656"/>
        <c:axId val="131936640"/>
      </c:barChart>
      <c:catAx>
        <c:axId val="1319266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31936640"/>
        <c:crosses val="autoZero"/>
        <c:auto val="1"/>
        <c:lblAlgn val="ctr"/>
        <c:lblOffset val="100"/>
        <c:noMultiLvlLbl val="0"/>
      </c:catAx>
      <c:valAx>
        <c:axId val="1319366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31926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FFFF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Foglio2!$DL$3:$DL$6</c:f>
              <c:strCache>
                <c:ptCount val="4"/>
                <c:pt idx="0">
                  <c:v>T.S. CLO Media </c:v>
                </c:pt>
                <c:pt idx="1">
                  <c:v>P.N. Foligno</c:v>
                </c:pt>
                <c:pt idx="2">
                  <c:v>P.N. Spoleto</c:v>
                </c:pt>
                <c:pt idx="3">
                  <c:v>Cons Foligno </c:v>
                </c:pt>
              </c:strCache>
            </c:strRef>
          </c:cat>
          <c:val>
            <c:numRef>
              <c:f>Foglio2!$DM$3:$DM$6</c:f>
              <c:numCache>
                <c:formatCode>General</c:formatCode>
                <c:ptCount val="4"/>
                <c:pt idx="0">
                  <c:v>9.6</c:v>
                </c:pt>
                <c:pt idx="1">
                  <c:v>9.64</c:v>
                </c:pt>
                <c:pt idx="2">
                  <c:v>9.1</c:v>
                </c:pt>
                <c:pt idx="3">
                  <c:v>9.1999999999999993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335-4BE0-93B9-6045D683C44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32103168"/>
        <c:axId val="132106112"/>
      </c:barChart>
      <c:catAx>
        <c:axId val="1321031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32106112"/>
        <c:crosses val="autoZero"/>
        <c:auto val="1"/>
        <c:lblAlgn val="ctr"/>
        <c:lblOffset val="100"/>
        <c:noMultiLvlLbl val="0"/>
      </c:catAx>
      <c:valAx>
        <c:axId val="1321061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321031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302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B9F49F-0E4E-4B4D-8E1D-AF161184E7F8}" type="datetimeFigureOut">
              <a:rPr lang="it-IT" smtClean="0"/>
              <a:pPr/>
              <a:t>17/09/2021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4C2DFE-9180-4608-8957-463A878EBEB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59735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  <p:sp>
        <p:nvSpPr>
          <p:cNvPr id="7172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fld id="{8DAA07D1-FCE4-4D37-9C55-A6E4B9E70D0B}" type="slidenum">
              <a:rPr kumimoji="0" lang="it-IT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t>3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5609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0E3D0-5993-4648-B892-FEADB2981C42}" type="datetimeFigureOut">
              <a:rPr lang="it-IT" smtClean="0"/>
              <a:pPr/>
              <a:t>17/09/2021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01BD1-C0C0-4A27-B1D3-D18AC5710BE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20574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0E3D0-5993-4648-B892-FEADB2981C42}" type="datetimeFigureOut">
              <a:rPr lang="it-IT" smtClean="0"/>
              <a:pPr/>
              <a:t>17/09/2021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01BD1-C0C0-4A27-B1D3-D18AC5710BE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22332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0E3D0-5993-4648-B892-FEADB2981C42}" type="datetimeFigureOut">
              <a:rPr lang="it-IT" smtClean="0"/>
              <a:pPr/>
              <a:t>17/09/2021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01BD1-C0C0-4A27-B1D3-D18AC5710BE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35834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0E3D0-5993-4648-B892-FEADB2981C42}" type="datetimeFigureOut">
              <a:rPr lang="it-IT" smtClean="0"/>
              <a:pPr/>
              <a:t>17/09/2021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01BD1-C0C0-4A27-B1D3-D18AC5710BE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48366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0E3D0-5993-4648-B892-FEADB2981C42}" type="datetimeFigureOut">
              <a:rPr lang="it-IT" smtClean="0"/>
              <a:pPr/>
              <a:t>17/09/2021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01BD1-C0C0-4A27-B1D3-D18AC5710BE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7006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0E3D0-5993-4648-B892-FEADB2981C42}" type="datetimeFigureOut">
              <a:rPr lang="it-IT" smtClean="0"/>
              <a:pPr/>
              <a:t>17/09/2021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01BD1-C0C0-4A27-B1D3-D18AC5710BE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7154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0E3D0-5993-4648-B892-FEADB2981C42}" type="datetimeFigureOut">
              <a:rPr lang="it-IT" smtClean="0"/>
              <a:pPr/>
              <a:t>17/09/2021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01BD1-C0C0-4A27-B1D3-D18AC5710BE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933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0E3D0-5993-4648-B892-FEADB2981C42}" type="datetimeFigureOut">
              <a:rPr lang="it-IT" smtClean="0"/>
              <a:pPr/>
              <a:t>17/09/2021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01BD1-C0C0-4A27-B1D3-D18AC5710BE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41068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0E3D0-5993-4648-B892-FEADB2981C42}" type="datetimeFigureOut">
              <a:rPr lang="it-IT" smtClean="0"/>
              <a:pPr/>
              <a:t>17/09/2021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01BD1-C0C0-4A27-B1D3-D18AC5710BE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43118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0E3D0-5993-4648-B892-FEADB2981C42}" type="datetimeFigureOut">
              <a:rPr lang="it-IT" smtClean="0"/>
              <a:pPr/>
              <a:t>17/09/2021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01BD1-C0C0-4A27-B1D3-D18AC5710BE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01728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0E3D0-5993-4648-B892-FEADB2981C42}" type="datetimeFigureOut">
              <a:rPr lang="it-IT" smtClean="0"/>
              <a:pPr/>
              <a:t>17/09/2021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01BD1-C0C0-4A27-B1D3-D18AC5710BE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95463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0E3D0-5993-4648-B892-FEADB2981C42}" type="datetimeFigureOut">
              <a:rPr lang="it-IT" smtClean="0"/>
              <a:pPr/>
              <a:t>17/09/2021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A01BD1-C0C0-4A27-B1D3-D18AC5710BE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375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1.xml"/><Relationship Id="rId5" Type="http://schemas.openxmlformats.org/officeDocument/2006/relationships/chart" Target="../charts/chart20.xml"/><Relationship Id="rId4" Type="http://schemas.openxmlformats.org/officeDocument/2006/relationships/chart" Target="../charts/chart1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ggetto 4"/>
          <p:cNvGraphicFramePr>
            <a:graphicFrameLocks noChangeAspect="1"/>
          </p:cNvGraphicFramePr>
          <p:nvPr/>
        </p:nvGraphicFramePr>
        <p:xfrm>
          <a:off x="9869145" y="386825"/>
          <a:ext cx="1889253" cy="15046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r:id="rId3" imgW="1714739" imgH="1457143" progId="">
                  <p:embed/>
                </p:oleObj>
              </mc:Choice>
              <mc:Fallback>
                <p:oleObj r:id="rId3" imgW="1714739" imgH="1457143" progId="">
                  <p:embed/>
                  <p:pic>
                    <p:nvPicPr>
                      <p:cNvPr id="0" name="Picture 2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69145" y="386825"/>
                        <a:ext cx="1889253" cy="150461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ggetto 5"/>
          <p:cNvGraphicFramePr>
            <a:graphicFrameLocks noChangeAspect="1"/>
          </p:cNvGraphicFramePr>
          <p:nvPr/>
        </p:nvGraphicFramePr>
        <p:xfrm>
          <a:off x="489722" y="532726"/>
          <a:ext cx="1347703" cy="13700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Immagine bitmap" r:id="rId5" imgW="2733930" imgH="2752711" progId="PBrush">
                  <p:embed/>
                </p:oleObj>
              </mc:Choice>
              <mc:Fallback>
                <p:oleObj name="Immagine bitmap" r:id="rId5" imgW="2733930" imgH="2752711" progId="PBrush">
                  <p:embed/>
                  <p:pic>
                    <p:nvPicPr>
                      <p:cNvPr id="0" name="Picture 2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9722" y="532726"/>
                        <a:ext cx="1347703" cy="13700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269273" y="213048"/>
            <a:ext cx="7617124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  </a:t>
            </a:r>
            <a:endParaRPr kumimoji="0" lang="it-IT" altLang="it-IT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Times New Roman" panose="02020603050405020304" pitchFamily="18" charset="0"/>
                <a:cs typeface="+mn-cs"/>
              </a:rPr>
              <a:t>	</a:t>
            </a:r>
            <a:endParaRPr kumimoji="0" lang="it-IT" altLang="it-IT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Times New Roman" panose="02020603050405020304" pitchFamily="18" charset="0"/>
              </a:rPr>
              <a:t>UNIVERSITA’ DEGLI STUDI DI PERUGIA</a:t>
            </a:r>
            <a:endParaRPr kumimoji="0" lang="it-IT" altLang="it-IT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itchFamily="66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Times New Roman" panose="02020603050405020304" pitchFamily="18" charset="0"/>
              </a:rPr>
              <a:t>DIPARTIMENTO DI MEDICINA</a:t>
            </a:r>
            <a:r>
              <a:rPr kumimoji="0" lang="it-IT" altLang="it-IT" sz="1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Times New Roman" panose="02020603050405020304" pitchFamily="18" charset="0"/>
              </a:rPr>
              <a:t> E CHIRURGIA</a:t>
            </a:r>
            <a:endParaRPr kumimoji="0" lang="it-IT" altLang="it-IT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itchFamily="66" charset="0"/>
              <a:ea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itchFamily="66" charset="0"/>
              <a:ea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Times New Roman" panose="02020603050405020304" pitchFamily="18" charset="0"/>
              </a:rPr>
              <a:t>AZIENDA OSPEDALIERA «SANTA MARIA DELLA MISERICORDIA» DI PERUGIA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2708693" y="4724401"/>
            <a:ext cx="642290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</a:rPr>
              <a:t>Corso di Laurea in Ostetricia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</a:rPr>
              <a:t>Presidente Prof. Sandro Gerli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itchFamily="66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</a:rPr>
              <a:t>Responsabile delle Attività Didattiche e professionalizzanti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</a:rPr>
              <a:t> Dott.ssa Simona Freddio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</a:rPr>
              <a:t>simona.freddio@unipg.it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1684280" y="2407947"/>
            <a:ext cx="8787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</a:rPr>
              <a:t>FORMAZIONE DEL TUTOR CLINICO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</a:rPr>
              <a:t>Modulo professionalizzante specifico per ogni Corso di Laurea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1007660" y="3621038"/>
            <a:ext cx="10140348" cy="584775"/>
          </a:xfrm>
          <a:prstGeom prst="rect">
            <a:avLst/>
          </a:prstGeom>
          <a:solidFill>
            <a:srgbClr val="E3A1E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it-IT" sz="3200" b="1" dirty="0">
                <a:solidFill>
                  <a:srgbClr val="FF0066"/>
                </a:solidFill>
                <a:latin typeface="Comic Sans MS" pitchFamily="66" charset="0"/>
              </a:rPr>
              <a:t>Report di Tirocinio </a:t>
            </a:r>
          </a:p>
        </p:txBody>
      </p:sp>
    </p:spTree>
    <p:extLst>
      <p:ext uri="{BB962C8B-B14F-4D97-AF65-F5344CB8AC3E}">
        <p14:creationId xmlns:p14="http://schemas.microsoft.com/office/powerpoint/2010/main" val="21965543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7" name="Group 27"/>
          <p:cNvGraphicFramePr>
            <a:graphicFrameLocks noGrp="1"/>
          </p:cNvGraphicFramePr>
          <p:nvPr/>
        </p:nvGraphicFramePr>
        <p:xfrm>
          <a:off x="1524000" y="333376"/>
          <a:ext cx="9145588" cy="1223963"/>
        </p:xfrm>
        <a:graphic>
          <a:graphicData uri="http://schemas.openxmlformats.org/drawingml/2006/table">
            <a:tbl>
              <a:tblPr/>
              <a:tblGrid>
                <a:gridCol w="60769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4611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4611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77641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223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Ritieni che le conoscenze formative teoriche e/o le competenze professionali acquisite in precedenza ti siano state idonee nelle attivit</a:t>
                      </a:r>
                      <a:r>
                        <a:rPr kumimoji="0" lang="it-IT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 pitchFamily="34" charset="0"/>
                          <a:cs typeface="Times New Roman" pitchFamily="18" charset="0"/>
                        </a:rPr>
                        <a:t>à</a:t>
                      </a:r>
                      <a:r>
                        <a:rPr kumimoji="0" lang="it-IT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 a te affidate?</a:t>
                      </a:r>
                      <a:endParaRPr kumimoji="0" lang="it-IT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Si</a:t>
                      </a:r>
                      <a:endParaRPr kumimoji="0" lang="it-IT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  <a:sym typeface="Wingdings 2" pitchFamily="18" charset="2"/>
                        </a:rPr>
                        <a:t>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No</a:t>
                      </a:r>
                      <a:endParaRPr kumimoji="0" lang="it-IT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  <a:sym typeface="Wingdings 2" pitchFamily="18" charset="2"/>
                        </a:rPr>
                        <a:t>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    Solo in parte </a:t>
                      </a:r>
                      <a:endParaRPr kumimoji="0" lang="it-IT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  <a:sym typeface="Wingdings 2" pitchFamily="18" charset="2"/>
                        </a:rPr>
                        <a:t>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0761" name="Group 41"/>
          <p:cNvGraphicFramePr>
            <a:graphicFrameLocks noGrp="1"/>
          </p:cNvGraphicFramePr>
          <p:nvPr/>
        </p:nvGraphicFramePr>
        <p:xfrm>
          <a:off x="1524000" y="1989138"/>
          <a:ext cx="9144000" cy="1511300"/>
        </p:xfrm>
        <a:graphic>
          <a:graphicData uri="http://schemas.openxmlformats.org/drawingml/2006/table">
            <a:tbl>
              <a:tblPr/>
              <a:tblGrid>
                <a:gridCol w="704532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9867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5113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Che giudizio globale daresti a questa tua esperienza di tirocinio?  </a:t>
                      </a:r>
                      <a:endParaRPr kumimoji="0" lang="it-IT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                      </a:t>
                      </a: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e-IL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׀</a:t>
                      </a:r>
                      <a:r>
                        <a:rPr kumimoji="0" lang="it-IT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___</a:t>
                      </a:r>
                      <a:r>
                        <a:rPr kumimoji="0" lang="he-IL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׀</a:t>
                      </a:r>
                      <a:r>
                        <a:rPr kumimoji="0" lang="it-IT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 ____</a:t>
                      </a:r>
                      <a:r>
                        <a:rPr kumimoji="0" lang="he-IL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׀</a:t>
                      </a:r>
                      <a:r>
                        <a:rPr kumimoji="0" lang="it-IT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____</a:t>
                      </a:r>
                      <a:r>
                        <a:rPr kumimoji="0" lang="he-IL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׀</a:t>
                      </a:r>
                      <a:r>
                        <a:rPr kumimoji="0" lang="it-IT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____</a:t>
                      </a:r>
                      <a:r>
                        <a:rPr kumimoji="0" lang="he-IL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׀</a:t>
                      </a:r>
                      <a:r>
                        <a:rPr kumimoji="0" lang="it-IT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____</a:t>
                      </a:r>
                      <a:r>
                        <a:rPr kumimoji="0" lang="he-IL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׀</a:t>
                      </a:r>
                      <a:r>
                        <a:rPr kumimoji="0" lang="it-IT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____</a:t>
                      </a:r>
                      <a:r>
                        <a:rPr kumimoji="0" lang="he-IL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׀</a:t>
                      </a:r>
                      <a:r>
                        <a:rPr kumimoji="0" lang="it-IT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____</a:t>
                      </a:r>
                      <a:r>
                        <a:rPr kumimoji="0" lang="he-IL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׀</a:t>
                      </a:r>
                      <a:r>
                        <a:rPr kumimoji="0" lang="it-IT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____</a:t>
                      </a:r>
                      <a:r>
                        <a:rPr kumimoji="0" lang="he-IL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׀</a:t>
                      </a:r>
                      <a:r>
                        <a:rPr kumimoji="0" lang="it-IT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____</a:t>
                      </a:r>
                      <a:r>
                        <a:rPr kumimoji="0" lang="he-IL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׀</a:t>
                      </a:r>
                      <a:r>
                        <a:rPr kumimoji="0" lang="it-IT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____</a:t>
                      </a:r>
                      <a:r>
                        <a:rPr kumimoji="0" lang="he-IL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׀</a:t>
                      </a:r>
                      <a:endParaRPr kumimoji="0" lang="it-IT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  <a:cs typeface="Times New Roman" pitchFamily="18" charset="0"/>
                        </a:rPr>
                        <a:t>                           1      2       3       4       5       6        7       8       9       10</a:t>
                      </a:r>
                      <a:endParaRPr kumimoji="0" lang="it-IT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it-IT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0775" name="Group 55"/>
          <p:cNvGraphicFramePr>
            <a:graphicFrameLocks noGrp="1"/>
          </p:cNvGraphicFramePr>
          <p:nvPr/>
        </p:nvGraphicFramePr>
        <p:xfrm>
          <a:off x="1524000" y="4149725"/>
          <a:ext cx="9144000" cy="1511300"/>
        </p:xfrm>
        <a:graphic>
          <a:graphicData uri="http://schemas.openxmlformats.org/drawingml/2006/table">
            <a:tbl>
              <a:tblPr/>
              <a:tblGrid>
                <a:gridCol w="704532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9867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5113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Che giudizio globale daresti al tutor professionale assegnato?  </a:t>
                      </a:r>
                      <a:endParaRPr kumimoji="0" lang="it-IT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                      </a:t>
                      </a: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e-I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׀</a:t>
                      </a: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___</a:t>
                      </a:r>
                      <a:r>
                        <a:rPr kumimoji="0" lang="he-I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׀</a:t>
                      </a: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 ____</a:t>
                      </a:r>
                      <a:r>
                        <a:rPr kumimoji="0" lang="he-I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׀</a:t>
                      </a: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____</a:t>
                      </a:r>
                      <a:r>
                        <a:rPr kumimoji="0" lang="he-I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׀</a:t>
                      </a: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____</a:t>
                      </a:r>
                      <a:r>
                        <a:rPr kumimoji="0" lang="he-I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׀</a:t>
                      </a: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____</a:t>
                      </a:r>
                      <a:r>
                        <a:rPr kumimoji="0" lang="he-I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׀</a:t>
                      </a: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____</a:t>
                      </a:r>
                      <a:r>
                        <a:rPr kumimoji="0" lang="he-I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׀</a:t>
                      </a: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____</a:t>
                      </a:r>
                      <a:r>
                        <a:rPr kumimoji="0" lang="he-I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׀</a:t>
                      </a: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____</a:t>
                      </a:r>
                      <a:r>
                        <a:rPr kumimoji="0" lang="he-I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׀</a:t>
                      </a: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____</a:t>
                      </a:r>
                      <a:r>
                        <a:rPr kumimoji="0" lang="he-I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׀</a:t>
                      </a: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____</a:t>
                      </a:r>
                      <a:r>
                        <a:rPr kumimoji="0" lang="he-I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׀</a:t>
                      </a:r>
                      <a:endParaRPr kumimoji="0" lang="it-IT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                           1      2       3       4       5       6        7       8       9       10</a:t>
                      </a:r>
                      <a:endParaRPr kumimoji="0" lang="it-IT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it-IT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5390" name="Rectangle 56"/>
          <p:cNvSpPr>
            <a:spLocks noChangeArrowheads="1"/>
          </p:cNvSpPr>
          <p:nvPr/>
        </p:nvSpPr>
        <p:spPr bwMode="auto">
          <a:xfrm>
            <a:off x="2566988" y="6083301"/>
            <a:ext cx="80137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1209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1209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1209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1209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21209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1209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1209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1209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1209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it-IT" sz="2000" b="1">
                <a:solidFill>
                  <a:prstClr val="white"/>
                </a:solidFill>
              </a:rPr>
              <a:t>Data………………………………    	Firma …………………………………………………</a:t>
            </a:r>
            <a:endParaRPr lang="it-IT" altLang="it-IT" sz="2000">
              <a:solidFill>
                <a:prstClr val="white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it-IT" altLang="it-IT" sz="20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7444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253219" y="225083"/>
            <a:ext cx="11760590" cy="523220"/>
          </a:xfrm>
          <a:prstGeom prst="rect">
            <a:avLst/>
          </a:prstGeom>
          <a:solidFill>
            <a:srgbClr val="FFCCFF"/>
          </a:solidFill>
          <a:ln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it-IT" sz="2800" b="1" dirty="0">
                <a:solidFill>
                  <a:srgbClr val="FF0066"/>
                </a:solidFill>
                <a:latin typeface="Comic Sans MS" pitchFamily="66" charset="0"/>
              </a:rPr>
              <a:t>Tutor d'Azienda  </a:t>
            </a:r>
          </a:p>
        </p:txBody>
      </p:sp>
      <p:graphicFrame>
        <p:nvGraphicFramePr>
          <p:cNvPr id="6" name="Grafico 5">
            <a:extLst>
              <a:ext uri="{FF2B5EF4-FFF2-40B4-BE49-F238E27FC236}">
                <a16:creationId xmlns="" xmlns:a16="http://schemas.microsoft.com/office/drawing/2014/main" id="{CF0C4F2E-483B-4C63-A2F4-D7CDC8C0E91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7973266"/>
              </p:ext>
            </p:extLst>
          </p:nvPr>
        </p:nvGraphicFramePr>
        <p:xfrm>
          <a:off x="336346" y="748303"/>
          <a:ext cx="9187346" cy="5884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786170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="" xmlns:a16="http://schemas.microsoft.com/office/drawing/2014/main" id="{8D371BF4-CDBD-4FF5-B5AA-070E6EC28FE7}"/>
              </a:ext>
            </a:extLst>
          </p:cNvPr>
          <p:cNvSpPr txBox="1"/>
          <p:nvPr/>
        </p:nvSpPr>
        <p:spPr>
          <a:xfrm>
            <a:off x="253219" y="225083"/>
            <a:ext cx="11760590" cy="523220"/>
          </a:xfrm>
          <a:prstGeom prst="rect">
            <a:avLst/>
          </a:prstGeom>
          <a:solidFill>
            <a:srgbClr val="FFCCFF"/>
          </a:solidFill>
          <a:ln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it-IT" sz="2800" b="1" dirty="0">
                <a:solidFill>
                  <a:srgbClr val="FF0066"/>
                </a:solidFill>
                <a:latin typeface="Comic Sans MS" pitchFamily="66" charset="0"/>
              </a:rPr>
              <a:t>Tutor Supervisori </a:t>
            </a:r>
          </a:p>
        </p:txBody>
      </p:sp>
      <p:graphicFrame>
        <p:nvGraphicFramePr>
          <p:cNvPr id="5" name="Grafico 4">
            <a:extLst>
              <a:ext uri="{FF2B5EF4-FFF2-40B4-BE49-F238E27FC236}">
                <a16:creationId xmlns="" xmlns:a16="http://schemas.microsoft.com/office/drawing/2014/main" id="{29D3E3AD-36AD-47B9-B234-5B9A5E8D32F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4838661"/>
              </p:ext>
            </p:extLst>
          </p:nvPr>
        </p:nvGraphicFramePr>
        <p:xfrm>
          <a:off x="1386722" y="486693"/>
          <a:ext cx="8989730" cy="62682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629095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280160" y="267286"/>
            <a:ext cx="10494497" cy="523220"/>
          </a:xfrm>
          <a:prstGeom prst="rect">
            <a:avLst/>
          </a:prstGeom>
          <a:solidFill>
            <a:srgbClr val="FFCCFF"/>
          </a:solidFill>
          <a:ln>
            <a:solidFill>
              <a:srgbClr val="FF6699"/>
            </a:solidFill>
          </a:ln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it-IT" dirty="0">
                <a:solidFill>
                  <a:srgbClr val="FF0066"/>
                </a:solidFill>
              </a:rPr>
              <a:t>Tutor Supervisori</a:t>
            </a:r>
          </a:p>
        </p:txBody>
      </p:sp>
      <p:sp>
        <p:nvSpPr>
          <p:cNvPr id="2" name="Rettangolo 1"/>
          <p:cNvSpPr/>
          <p:nvPr/>
        </p:nvSpPr>
        <p:spPr>
          <a:xfrm rot="16200000">
            <a:off x="-2415610" y="3121098"/>
            <a:ext cx="6109365" cy="584775"/>
          </a:xfrm>
          <a:prstGeom prst="rect">
            <a:avLst/>
          </a:prstGeom>
          <a:solidFill>
            <a:schemeClr val="bg1"/>
          </a:solidFill>
          <a:ln>
            <a:solidFill>
              <a:srgbClr val="FF3399"/>
            </a:solidFill>
          </a:ln>
        </p:spPr>
        <p:txBody>
          <a:bodyPr wrap="none">
            <a:spAutoFit/>
          </a:bodyPr>
          <a:lstStyle/>
          <a:p>
            <a:r>
              <a:rPr lang="it-IT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Azienda Ospedaliera di Perugia</a:t>
            </a:r>
          </a:p>
        </p:txBody>
      </p:sp>
      <p:graphicFrame>
        <p:nvGraphicFramePr>
          <p:cNvPr id="6" name="Gra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8674016"/>
              </p:ext>
            </p:extLst>
          </p:nvPr>
        </p:nvGraphicFramePr>
        <p:xfrm>
          <a:off x="2662458" y="552321"/>
          <a:ext cx="7381875" cy="5086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8" name="Connettore diritto 7">
            <a:extLst>
              <a:ext uri="{FF2B5EF4-FFF2-40B4-BE49-F238E27FC236}">
                <a16:creationId xmlns="" xmlns:a16="http://schemas.microsoft.com/office/drawing/2014/main" id="{59DDC80B-67D6-4EAC-B0FF-242ED3408D5D}"/>
              </a:ext>
            </a:extLst>
          </p:cNvPr>
          <p:cNvCxnSpPr>
            <a:cxnSpLocks/>
          </p:cNvCxnSpPr>
          <p:nvPr/>
        </p:nvCxnSpPr>
        <p:spPr>
          <a:xfrm>
            <a:off x="7470698" y="976142"/>
            <a:ext cx="0" cy="487468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Grafico 8">
            <a:extLst>
              <a:ext uri="{FF2B5EF4-FFF2-40B4-BE49-F238E27FC236}">
                <a16:creationId xmlns="" xmlns:a16="http://schemas.microsoft.com/office/drawing/2014/main" id="{4D57B4C7-08D8-43E0-96C8-39D078E6CAE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7149646"/>
              </p:ext>
            </p:extLst>
          </p:nvPr>
        </p:nvGraphicFramePr>
        <p:xfrm>
          <a:off x="1892411" y="902728"/>
          <a:ext cx="9660833" cy="5230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417639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561093" y="275471"/>
            <a:ext cx="9161253" cy="523220"/>
          </a:xfrm>
          <a:prstGeom prst="rect">
            <a:avLst/>
          </a:prstGeom>
          <a:solidFill>
            <a:srgbClr val="FFCCFF"/>
          </a:solidFill>
          <a:ln>
            <a:solidFill>
              <a:srgbClr val="FF6699"/>
            </a:solidFill>
          </a:ln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it-IT" dirty="0">
                <a:solidFill>
                  <a:srgbClr val="FF0066"/>
                </a:solidFill>
              </a:rPr>
              <a:t>Tutor Supervisori</a:t>
            </a:r>
          </a:p>
        </p:txBody>
      </p:sp>
      <p:sp>
        <p:nvSpPr>
          <p:cNvPr id="4" name="Rettangolo 3"/>
          <p:cNvSpPr/>
          <p:nvPr/>
        </p:nvSpPr>
        <p:spPr>
          <a:xfrm rot="16200000">
            <a:off x="-2147535" y="3217978"/>
            <a:ext cx="5497018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it-IT" sz="3600" dirty="0">
                <a:latin typeface="Comic Sans MS" pitchFamily="66" charset="0"/>
              </a:rPr>
              <a:t>Azienda USL UMBRIA 1 </a:t>
            </a:r>
          </a:p>
        </p:txBody>
      </p:sp>
      <p:graphicFrame>
        <p:nvGraphicFramePr>
          <p:cNvPr id="7" name="Gra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8782289"/>
              </p:ext>
            </p:extLst>
          </p:nvPr>
        </p:nvGraphicFramePr>
        <p:xfrm>
          <a:off x="2043111" y="994613"/>
          <a:ext cx="8348664" cy="50930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8" name="Connettore diritto 7">
            <a:extLst>
              <a:ext uri="{FF2B5EF4-FFF2-40B4-BE49-F238E27FC236}">
                <a16:creationId xmlns="" xmlns:a16="http://schemas.microsoft.com/office/drawing/2014/main" id="{3CC1C3E7-64E0-48BE-8C2D-531BD855CAF3}"/>
              </a:ext>
            </a:extLst>
          </p:cNvPr>
          <p:cNvCxnSpPr>
            <a:cxnSpLocks/>
          </p:cNvCxnSpPr>
          <p:nvPr/>
        </p:nvCxnSpPr>
        <p:spPr>
          <a:xfrm>
            <a:off x="8430612" y="1283581"/>
            <a:ext cx="0" cy="487867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Grafico 8">
            <a:extLst>
              <a:ext uri="{FF2B5EF4-FFF2-40B4-BE49-F238E27FC236}">
                <a16:creationId xmlns="" xmlns:a16="http://schemas.microsoft.com/office/drawing/2014/main" id="{A39863DC-5157-4513-BB27-AEB97C68CF1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204513"/>
              </p:ext>
            </p:extLst>
          </p:nvPr>
        </p:nvGraphicFramePr>
        <p:xfrm>
          <a:off x="1561093" y="1069199"/>
          <a:ext cx="9014131" cy="50930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736982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515373" y="290711"/>
            <a:ext cx="9161253" cy="523220"/>
          </a:xfrm>
          <a:prstGeom prst="rect">
            <a:avLst/>
          </a:prstGeom>
          <a:solidFill>
            <a:srgbClr val="FFCCFF"/>
          </a:solidFill>
          <a:ln>
            <a:solidFill>
              <a:srgbClr val="FF6699"/>
            </a:solidFill>
          </a:ln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it-IT" dirty="0">
                <a:solidFill>
                  <a:srgbClr val="FF0066"/>
                </a:solidFill>
                <a:latin typeface="Comic Sans MS" pitchFamily="66" charset="0"/>
              </a:rPr>
              <a:t>Tutor Supervisori</a:t>
            </a:r>
          </a:p>
        </p:txBody>
      </p:sp>
      <p:sp>
        <p:nvSpPr>
          <p:cNvPr id="4" name="Rettangolo 3"/>
          <p:cNvSpPr/>
          <p:nvPr/>
        </p:nvSpPr>
        <p:spPr>
          <a:xfrm rot="16200000">
            <a:off x="-2115475" y="3217978"/>
            <a:ext cx="5432898" cy="646331"/>
          </a:xfrm>
          <a:prstGeom prst="rect">
            <a:avLst/>
          </a:prstGeom>
          <a:solidFill>
            <a:schemeClr val="bg1"/>
          </a:solidFill>
          <a:ln>
            <a:solidFill>
              <a:srgbClr val="FF3399"/>
            </a:solidFill>
          </a:ln>
        </p:spPr>
        <p:txBody>
          <a:bodyPr wrap="none">
            <a:spAutoFit/>
          </a:bodyPr>
          <a:lstStyle/>
          <a:p>
            <a:r>
              <a:rPr lang="it-IT" sz="3600" dirty="0">
                <a:latin typeface="Comic Sans MS" pitchFamily="66" charset="0"/>
              </a:rPr>
              <a:t>Azienda USL UMBRIA 2</a:t>
            </a:r>
          </a:p>
        </p:txBody>
      </p:sp>
      <p:graphicFrame>
        <p:nvGraphicFramePr>
          <p:cNvPr id="6" name="Gra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5777463"/>
              </p:ext>
            </p:extLst>
          </p:nvPr>
        </p:nvGraphicFramePr>
        <p:xfrm>
          <a:off x="2676525" y="1052321"/>
          <a:ext cx="6896100" cy="4602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Grafico 1">
            <a:extLst>
              <a:ext uri="{FF2B5EF4-FFF2-40B4-BE49-F238E27FC236}">
                <a16:creationId xmlns="" xmlns:a16="http://schemas.microsoft.com/office/drawing/2014/main" id="{E3035B7A-CE3D-433D-94BA-F9AA4C12757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6474095"/>
              </p:ext>
            </p:extLst>
          </p:nvPr>
        </p:nvGraphicFramePr>
        <p:xfrm>
          <a:off x="1517601" y="1203383"/>
          <a:ext cx="9161253" cy="482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8" name="Connettore diritto 7">
            <a:extLst>
              <a:ext uri="{FF2B5EF4-FFF2-40B4-BE49-F238E27FC236}">
                <a16:creationId xmlns="" xmlns:a16="http://schemas.microsoft.com/office/drawing/2014/main" id="{3CC1C3E7-64E0-48BE-8C2D-531BD855CAF3}"/>
              </a:ext>
            </a:extLst>
          </p:cNvPr>
          <p:cNvCxnSpPr>
            <a:cxnSpLocks/>
          </p:cNvCxnSpPr>
          <p:nvPr/>
        </p:nvCxnSpPr>
        <p:spPr>
          <a:xfrm>
            <a:off x="8711557" y="1680475"/>
            <a:ext cx="0" cy="448966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Grafico 8">
            <a:extLst>
              <a:ext uri="{FF2B5EF4-FFF2-40B4-BE49-F238E27FC236}">
                <a16:creationId xmlns="" xmlns:a16="http://schemas.microsoft.com/office/drawing/2014/main" id="{E4CEEAF9-560C-4B28-BA34-A482611A0F5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5465411"/>
              </p:ext>
            </p:extLst>
          </p:nvPr>
        </p:nvGraphicFramePr>
        <p:xfrm>
          <a:off x="1544847" y="1319917"/>
          <a:ext cx="9161252" cy="5099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3278543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357809" y="136525"/>
            <a:ext cx="11635408" cy="523220"/>
          </a:xfrm>
          <a:prstGeom prst="rect">
            <a:avLst/>
          </a:prstGeom>
          <a:solidFill>
            <a:srgbClr val="FFCCFF"/>
          </a:solidFill>
          <a:ln>
            <a:solidFill>
              <a:srgbClr val="FF6699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omic Sans MS" pitchFamily="66" charset="0"/>
              </a:rPr>
              <a:t> Tutor Professionale</a:t>
            </a:r>
          </a:p>
        </p:txBody>
      </p:sp>
      <p:cxnSp>
        <p:nvCxnSpPr>
          <p:cNvPr id="6" name="Connettore diritto 5">
            <a:extLst>
              <a:ext uri="{FF2B5EF4-FFF2-40B4-BE49-F238E27FC236}">
                <a16:creationId xmlns="" xmlns:a16="http://schemas.microsoft.com/office/drawing/2014/main" id="{3CC1C3E7-64E0-48BE-8C2D-531BD855CAF3}"/>
              </a:ext>
            </a:extLst>
          </p:cNvPr>
          <p:cNvCxnSpPr>
            <a:cxnSpLocks/>
          </p:cNvCxnSpPr>
          <p:nvPr/>
        </p:nvCxnSpPr>
        <p:spPr>
          <a:xfrm>
            <a:off x="7566569" y="531410"/>
            <a:ext cx="0" cy="559528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Grafico 7">
            <a:extLst>
              <a:ext uri="{FF2B5EF4-FFF2-40B4-BE49-F238E27FC236}">
                <a16:creationId xmlns="" xmlns:a16="http://schemas.microsoft.com/office/drawing/2014/main" id="{26A5539B-3056-47EE-9D1F-190FF7EABBD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1668607"/>
              </p:ext>
            </p:extLst>
          </p:nvPr>
        </p:nvGraphicFramePr>
        <p:xfrm>
          <a:off x="-310100" y="731307"/>
          <a:ext cx="11635407" cy="58362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646572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="" xmlns:a16="http://schemas.microsoft.com/office/drawing/2014/main" id="{A0957A17-AB28-4F04-8172-C5BC31004C94}"/>
              </a:ext>
            </a:extLst>
          </p:cNvPr>
          <p:cNvSpPr txBox="1"/>
          <p:nvPr/>
        </p:nvSpPr>
        <p:spPr>
          <a:xfrm>
            <a:off x="357809" y="136525"/>
            <a:ext cx="11635408" cy="523220"/>
          </a:xfrm>
          <a:prstGeom prst="rect">
            <a:avLst/>
          </a:prstGeom>
          <a:solidFill>
            <a:srgbClr val="FFCCFF"/>
          </a:solidFill>
          <a:ln>
            <a:solidFill>
              <a:srgbClr val="FF6699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omic Sans MS" pitchFamily="66" charset="0"/>
              </a:rPr>
              <a:t> Tutor Professionale</a:t>
            </a:r>
          </a:p>
        </p:txBody>
      </p:sp>
      <p:graphicFrame>
        <p:nvGraphicFramePr>
          <p:cNvPr id="6" name="Grafico 5">
            <a:extLst>
              <a:ext uri="{FF2B5EF4-FFF2-40B4-BE49-F238E27FC236}">
                <a16:creationId xmlns="" xmlns:a16="http://schemas.microsoft.com/office/drawing/2014/main" id="{F7C4CECE-C303-41D3-BB2A-818DD76CB8D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2176988"/>
              </p:ext>
            </p:extLst>
          </p:nvPr>
        </p:nvGraphicFramePr>
        <p:xfrm>
          <a:off x="357809" y="818985"/>
          <a:ext cx="11635408" cy="57805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652658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ico 3">
            <a:extLst>
              <a:ext uri="{FF2B5EF4-FFF2-40B4-BE49-F238E27FC236}">
                <a16:creationId xmlns="" xmlns:a16="http://schemas.microsoft.com/office/drawing/2014/main" id="{38512C30-E1EE-474F-B8F4-1A4CE4A86BD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9364868"/>
              </p:ext>
            </p:extLst>
          </p:nvPr>
        </p:nvGraphicFramePr>
        <p:xfrm>
          <a:off x="1265582" y="739471"/>
          <a:ext cx="10414884" cy="59157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sellaDiTesto 4">
            <a:extLst>
              <a:ext uri="{FF2B5EF4-FFF2-40B4-BE49-F238E27FC236}">
                <a16:creationId xmlns="" xmlns:a16="http://schemas.microsoft.com/office/drawing/2014/main" id="{8B9C9635-C64F-4290-8940-1CD3E9BDE21A}"/>
              </a:ext>
            </a:extLst>
          </p:cNvPr>
          <p:cNvSpPr txBox="1"/>
          <p:nvPr/>
        </p:nvSpPr>
        <p:spPr>
          <a:xfrm>
            <a:off x="357809" y="136525"/>
            <a:ext cx="11635408" cy="523220"/>
          </a:xfrm>
          <a:prstGeom prst="rect">
            <a:avLst/>
          </a:prstGeom>
          <a:solidFill>
            <a:srgbClr val="FFCCFF"/>
          </a:solidFill>
          <a:ln>
            <a:solidFill>
              <a:srgbClr val="FF6699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omic Sans MS" pitchFamily="66" charset="0"/>
              </a:rPr>
              <a:t> Tutor Professionale</a:t>
            </a:r>
          </a:p>
        </p:txBody>
      </p:sp>
    </p:spTree>
    <p:extLst>
      <p:ext uri="{BB962C8B-B14F-4D97-AF65-F5344CB8AC3E}">
        <p14:creationId xmlns:p14="http://schemas.microsoft.com/office/powerpoint/2010/main" val="25908284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648723" y="982990"/>
            <a:ext cx="91612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Disponibilità a seguirti nella pratica assistenziale svolta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337625" y="362150"/>
            <a:ext cx="11366695" cy="523220"/>
          </a:xfrm>
          <a:prstGeom prst="rect">
            <a:avLst/>
          </a:prstGeom>
          <a:solidFill>
            <a:srgbClr val="FFCCFF"/>
          </a:solidFill>
          <a:ln>
            <a:solidFill>
              <a:srgbClr val="FF6699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omic Sans MS" pitchFamily="66" charset="0"/>
              </a:rPr>
              <a:t> Tutor Professionale</a:t>
            </a:r>
          </a:p>
        </p:txBody>
      </p:sp>
      <p:cxnSp>
        <p:nvCxnSpPr>
          <p:cNvPr id="8" name="Connettore diritto 7">
            <a:extLst>
              <a:ext uri="{FF2B5EF4-FFF2-40B4-BE49-F238E27FC236}">
                <a16:creationId xmlns="" xmlns:a16="http://schemas.microsoft.com/office/drawing/2014/main" id="{3CC1C3E7-64E0-48BE-8C2D-531BD855CAF3}"/>
              </a:ext>
            </a:extLst>
          </p:cNvPr>
          <p:cNvCxnSpPr>
            <a:cxnSpLocks/>
          </p:cNvCxnSpPr>
          <p:nvPr/>
        </p:nvCxnSpPr>
        <p:spPr>
          <a:xfrm flipV="1">
            <a:off x="8054672" y="1383100"/>
            <a:ext cx="1" cy="527222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Grafico 9">
            <a:extLst>
              <a:ext uri="{FF2B5EF4-FFF2-40B4-BE49-F238E27FC236}">
                <a16:creationId xmlns="" xmlns:a16="http://schemas.microsoft.com/office/drawing/2014/main" id="{0BC8CA17-7FDD-484B-A0F8-D19CBE9F012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1583395"/>
              </p:ext>
            </p:extLst>
          </p:nvPr>
        </p:nvGraphicFramePr>
        <p:xfrm>
          <a:off x="2347863" y="1480720"/>
          <a:ext cx="8462113" cy="50949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54822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171934" y="186726"/>
            <a:ext cx="97909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</a:rPr>
              <a:t>REPORT DI TIROCINIO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3200" b="1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</a:t>
            </a: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</a:rPr>
              <a:t>ERIODO </a:t>
            </a:r>
            <a:r>
              <a:rPr lang="it-IT" sz="3200" b="1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APRILE</a:t>
            </a: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</a:rPr>
              <a:t> 2019 – </a:t>
            </a:r>
            <a:r>
              <a:rPr lang="it-IT" sz="3200" b="1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MARZO</a:t>
            </a: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</a:rPr>
              <a:t> 2020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572937" y="1466850"/>
            <a:ext cx="1114425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</a:rPr>
              <a:t>Strumento di Valutazione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 sz="2400" dirty="0">
                <a:solidFill>
                  <a:prstClr val="black"/>
                </a:solidFill>
                <a:latin typeface="Comic Sans MS" pitchFamily="66" charset="0"/>
              </a:rPr>
              <a:t>Scheda di valutazione 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</a:rPr>
              <a:t>a risposta multipla chiusa</a:t>
            </a:r>
          </a:p>
          <a:p>
            <a:pPr marL="742950" marR="0" lvl="1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itchFamily="66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</a:rPr>
              <a:t>Modalità di Raccolta Dati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</a:rPr>
              <a:t>Auto-compilazione di </a:t>
            </a:r>
            <a:r>
              <a:rPr lang="it-IT" sz="2400" dirty="0">
                <a:solidFill>
                  <a:prstClr val="black"/>
                </a:solidFill>
                <a:latin typeface="Comic Sans MS" pitchFamily="66" charset="0"/>
              </a:rPr>
              <a:t>scheda idonea strutturata e 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</a:rPr>
              <a:t>consegnata insieme alla relazione di tirocinio, entro 10 gg dalla fine dell’esperienza di tirocinio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</a:rPr>
              <a:t>Schede analizzate: </a:t>
            </a:r>
            <a:r>
              <a:rPr kumimoji="0" lang="it-IT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</a:rPr>
              <a:t>N° </a:t>
            </a:r>
            <a:r>
              <a:rPr lang="it-IT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261</a:t>
            </a:r>
            <a:endParaRPr kumimoji="0" lang="it-IT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itchFamily="66" charset="0"/>
            </a:endParaRPr>
          </a:p>
        </p:txBody>
      </p:sp>
      <p:sp>
        <p:nvSpPr>
          <p:cNvPr id="52226" name="AutoShape 2" descr="Ostetrica Illustrazioni, Vettoriali E Clipart Stock – (714 Illustrazioni  Stock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52228" name="Picture 4" descr="Ostetrica Illustrazioni, Vettoriali E Clipart Stock – (714 Illustrazioni  Stock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34600" y="4770120"/>
            <a:ext cx="1798320" cy="17983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537512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="" xmlns:a16="http://schemas.microsoft.com/office/drawing/2014/main" id="{7DEA5E53-3D7F-4760-92FF-E87EE68A914A}"/>
              </a:ext>
            </a:extLst>
          </p:cNvPr>
          <p:cNvSpPr txBox="1"/>
          <p:nvPr/>
        </p:nvSpPr>
        <p:spPr>
          <a:xfrm>
            <a:off x="337625" y="362150"/>
            <a:ext cx="11366695" cy="523220"/>
          </a:xfrm>
          <a:prstGeom prst="rect">
            <a:avLst/>
          </a:prstGeom>
          <a:solidFill>
            <a:srgbClr val="FFCCFF"/>
          </a:solidFill>
          <a:ln>
            <a:solidFill>
              <a:srgbClr val="FF6699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omic Sans MS" pitchFamily="66" charset="0"/>
              </a:rPr>
              <a:t> Tutor Professionale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="" xmlns:a16="http://schemas.microsoft.com/office/drawing/2014/main" id="{61A74B44-9BBB-4D17-8B81-66391597AA03}"/>
              </a:ext>
            </a:extLst>
          </p:cNvPr>
          <p:cNvSpPr txBox="1"/>
          <p:nvPr/>
        </p:nvSpPr>
        <p:spPr>
          <a:xfrm>
            <a:off x="1648723" y="982990"/>
            <a:ext cx="91612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Disponibilità a seguirti nella pratica assistenziale svolta</a:t>
            </a:r>
          </a:p>
        </p:txBody>
      </p:sp>
      <p:graphicFrame>
        <p:nvGraphicFramePr>
          <p:cNvPr id="6" name="Grafico 5">
            <a:extLst>
              <a:ext uri="{FF2B5EF4-FFF2-40B4-BE49-F238E27FC236}">
                <a16:creationId xmlns="" xmlns:a16="http://schemas.microsoft.com/office/drawing/2014/main" id="{6A0EBB40-027F-4F9A-83D7-69D3EF92D93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1040951"/>
              </p:ext>
            </p:extLst>
          </p:nvPr>
        </p:nvGraphicFramePr>
        <p:xfrm>
          <a:off x="1216550" y="1614115"/>
          <a:ext cx="10050448" cy="50888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935540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="" xmlns:a16="http://schemas.microsoft.com/office/drawing/2014/main" id="{BAF6865F-E53A-4C9D-A34A-FE10AFABFE04}"/>
              </a:ext>
            </a:extLst>
          </p:cNvPr>
          <p:cNvSpPr/>
          <p:nvPr/>
        </p:nvSpPr>
        <p:spPr>
          <a:xfrm>
            <a:off x="2941204" y="301850"/>
            <a:ext cx="6363538" cy="461665"/>
          </a:xfrm>
          <a:prstGeom prst="rect">
            <a:avLst/>
          </a:prstGeom>
          <a:solidFill>
            <a:srgbClr val="FFCCFF"/>
          </a:solidFill>
          <a:ln>
            <a:solidFill>
              <a:srgbClr val="FF6699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omic Sans MS" pitchFamily="66" charset="0"/>
              </a:rPr>
              <a:t>Giudizio globale all’esperienza di tirocinio</a:t>
            </a:r>
          </a:p>
        </p:txBody>
      </p:sp>
      <p:graphicFrame>
        <p:nvGraphicFramePr>
          <p:cNvPr id="5" name="Grafico 4">
            <a:extLst>
              <a:ext uri="{FF2B5EF4-FFF2-40B4-BE49-F238E27FC236}">
                <a16:creationId xmlns="" xmlns:a16="http://schemas.microsoft.com/office/drawing/2014/main" id="{846B65F7-EE49-4789-A0D2-CCAB1C5B664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9685514"/>
              </p:ext>
            </p:extLst>
          </p:nvPr>
        </p:nvGraphicFramePr>
        <p:xfrm>
          <a:off x="1971923" y="850790"/>
          <a:ext cx="8201613" cy="5705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941204" y="301850"/>
            <a:ext cx="6363538" cy="461665"/>
          </a:xfrm>
          <a:prstGeom prst="rect">
            <a:avLst/>
          </a:prstGeom>
          <a:solidFill>
            <a:srgbClr val="FFCCFF"/>
          </a:solidFill>
          <a:ln>
            <a:solidFill>
              <a:srgbClr val="FF6699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omic Sans MS" pitchFamily="66" charset="0"/>
              </a:rPr>
              <a:t>Giudizio globale all’esperienza di tirocinio</a:t>
            </a:r>
          </a:p>
        </p:txBody>
      </p:sp>
      <p:sp>
        <p:nvSpPr>
          <p:cNvPr id="6" name="Rettangolo 5"/>
          <p:cNvSpPr/>
          <p:nvPr/>
        </p:nvSpPr>
        <p:spPr>
          <a:xfrm rot="16200000">
            <a:off x="-2453710" y="3220181"/>
            <a:ext cx="6109365" cy="584775"/>
          </a:xfrm>
          <a:prstGeom prst="rect">
            <a:avLst/>
          </a:prstGeom>
          <a:solidFill>
            <a:schemeClr val="bg1"/>
          </a:solidFill>
          <a:ln>
            <a:solidFill>
              <a:srgbClr val="FF3399"/>
            </a:solidFill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</a:rPr>
              <a:t>Azienda Ospedaliera di Perugia</a:t>
            </a:r>
          </a:p>
        </p:txBody>
      </p:sp>
      <p:graphicFrame>
        <p:nvGraphicFramePr>
          <p:cNvPr id="7" name="Grafico 6">
            <a:extLst>
              <a:ext uri="{FF2B5EF4-FFF2-40B4-BE49-F238E27FC236}">
                <a16:creationId xmlns="" xmlns:a16="http://schemas.microsoft.com/office/drawing/2014/main" id="{2B5B75A7-2CCA-4C75-A763-6DFD74CC2BA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5905490"/>
              </p:ext>
            </p:extLst>
          </p:nvPr>
        </p:nvGraphicFramePr>
        <p:xfrm>
          <a:off x="2178657" y="1049571"/>
          <a:ext cx="8889559" cy="55738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995230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 rot="16200000">
            <a:off x="-2496455" y="3202670"/>
            <a:ext cx="5927726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sz="3600" dirty="0">
                <a:latin typeface="Comic Sans MS" pitchFamily="66" charset="0"/>
              </a:rPr>
              <a:t>Azienda USL UMBRIA 1 </a:t>
            </a:r>
          </a:p>
        </p:txBody>
      </p:sp>
      <p:graphicFrame>
        <p:nvGraphicFramePr>
          <p:cNvPr id="5" name="Grafico 4"/>
          <p:cNvGraphicFramePr>
            <a:graphicFrameLocks/>
          </p:cNvGraphicFramePr>
          <p:nvPr/>
        </p:nvGraphicFramePr>
        <p:xfrm>
          <a:off x="790575" y="723901"/>
          <a:ext cx="5648324" cy="408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Gra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8444537"/>
              </p:ext>
            </p:extLst>
          </p:nvPr>
        </p:nvGraphicFramePr>
        <p:xfrm>
          <a:off x="6438899" y="2517774"/>
          <a:ext cx="5753101" cy="3971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ettangolo 8"/>
          <p:cNvSpPr/>
          <p:nvPr/>
        </p:nvSpPr>
        <p:spPr>
          <a:xfrm>
            <a:off x="2941204" y="130400"/>
            <a:ext cx="6363538" cy="954107"/>
          </a:xfrm>
          <a:prstGeom prst="rect">
            <a:avLst/>
          </a:prstGeom>
          <a:solidFill>
            <a:srgbClr val="FFCCFF"/>
          </a:solidFill>
          <a:ln>
            <a:solidFill>
              <a:srgbClr val="FF66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rgbClr val="FF0066"/>
                </a:solidFill>
                <a:latin typeface="Comic Sans MS" pitchFamily="66" charset="0"/>
              </a:rPr>
              <a:t>Giudizio globale all’esperienza di tirocinio</a:t>
            </a:r>
          </a:p>
        </p:txBody>
      </p:sp>
      <p:graphicFrame>
        <p:nvGraphicFramePr>
          <p:cNvPr id="2" name="Grafico 1">
            <a:extLst>
              <a:ext uri="{FF2B5EF4-FFF2-40B4-BE49-F238E27FC236}">
                <a16:creationId xmlns="" xmlns:a16="http://schemas.microsoft.com/office/drawing/2014/main" id="{2BE232AB-2091-418D-B08A-5DBB2A64C7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7162037"/>
              </p:ext>
            </p:extLst>
          </p:nvPr>
        </p:nvGraphicFramePr>
        <p:xfrm>
          <a:off x="828043" y="1254670"/>
          <a:ext cx="5525216" cy="41921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2" name="Connettore diritto 11">
            <a:extLst>
              <a:ext uri="{FF2B5EF4-FFF2-40B4-BE49-F238E27FC236}">
                <a16:creationId xmlns="" xmlns:a16="http://schemas.microsoft.com/office/drawing/2014/main" id="{3CC1C3E7-64E0-48BE-8C2D-531BD855CAF3}"/>
              </a:ext>
            </a:extLst>
          </p:cNvPr>
          <p:cNvCxnSpPr>
            <a:cxnSpLocks/>
          </p:cNvCxnSpPr>
          <p:nvPr/>
        </p:nvCxnSpPr>
        <p:spPr>
          <a:xfrm>
            <a:off x="1518995" y="3227361"/>
            <a:ext cx="4683022" cy="3267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Grafico 10">
            <a:extLst>
              <a:ext uri="{FF2B5EF4-FFF2-40B4-BE49-F238E27FC236}">
                <a16:creationId xmlns="" xmlns:a16="http://schemas.microsoft.com/office/drawing/2014/main" id="{015F4AC0-6E94-417A-BC20-E94914C61CD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3067704"/>
              </p:ext>
            </p:extLst>
          </p:nvPr>
        </p:nvGraphicFramePr>
        <p:xfrm>
          <a:off x="1223881" y="1327752"/>
          <a:ext cx="5019675" cy="34823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3" name="Grafico 12">
            <a:extLst>
              <a:ext uri="{FF2B5EF4-FFF2-40B4-BE49-F238E27FC236}">
                <a16:creationId xmlns="" xmlns:a16="http://schemas.microsoft.com/office/drawing/2014/main" id="{D4771170-96AF-4BDA-95D6-42FA253D4E7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4976357"/>
              </p:ext>
            </p:extLst>
          </p:nvPr>
        </p:nvGraphicFramePr>
        <p:xfrm>
          <a:off x="6749097" y="3260035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7679881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 rot="16200000">
            <a:off x="-2115475" y="3217978"/>
            <a:ext cx="5432898" cy="646331"/>
          </a:xfrm>
          <a:prstGeom prst="rect">
            <a:avLst/>
          </a:prstGeom>
          <a:solidFill>
            <a:schemeClr val="bg1"/>
          </a:solidFill>
          <a:ln>
            <a:solidFill>
              <a:srgbClr val="FF3399"/>
            </a:solidFill>
          </a:ln>
        </p:spPr>
        <p:txBody>
          <a:bodyPr wrap="none">
            <a:spAutoFit/>
          </a:bodyPr>
          <a:lstStyle/>
          <a:p>
            <a:r>
              <a:rPr lang="it-IT" sz="3600" dirty="0">
                <a:latin typeface="Comic Sans MS" pitchFamily="66" charset="0"/>
              </a:rPr>
              <a:t>Azienda USL UMBRIA 2</a:t>
            </a:r>
          </a:p>
        </p:txBody>
      </p:sp>
      <p:sp>
        <p:nvSpPr>
          <p:cNvPr id="7" name="Rettangolo 6"/>
          <p:cNvSpPr/>
          <p:nvPr/>
        </p:nvSpPr>
        <p:spPr>
          <a:xfrm>
            <a:off x="2941204" y="304801"/>
            <a:ext cx="6363538" cy="461665"/>
          </a:xfrm>
          <a:prstGeom prst="rect">
            <a:avLst/>
          </a:prstGeom>
          <a:solidFill>
            <a:srgbClr val="E3A1E0"/>
          </a:solidFill>
          <a:ln>
            <a:solidFill>
              <a:srgbClr val="FF66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FF0066"/>
                </a:solidFill>
                <a:latin typeface="Comic Sans MS" pitchFamily="66" charset="0"/>
              </a:rPr>
              <a:t>Giudizio globale all’esperienza di tirocinio</a:t>
            </a:r>
          </a:p>
        </p:txBody>
      </p:sp>
      <p:graphicFrame>
        <p:nvGraphicFramePr>
          <p:cNvPr id="6" name="Grafico 5">
            <a:extLst>
              <a:ext uri="{FF2B5EF4-FFF2-40B4-BE49-F238E27FC236}">
                <a16:creationId xmlns="" xmlns:a16="http://schemas.microsoft.com/office/drawing/2014/main" id="{F89FD5DE-8B9D-421B-9061-307B5EB4D57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747410"/>
              </p:ext>
            </p:extLst>
          </p:nvPr>
        </p:nvGraphicFramePr>
        <p:xfrm>
          <a:off x="2018461" y="1041621"/>
          <a:ext cx="9009997" cy="54328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091082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4542093" y="158077"/>
            <a:ext cx="3184013" cy="954107"/>
          </a:xfrm>
          <a:prstGeom prst="rect">
            <a:avLst/>
          </a:prstGeom>
          <a:solidFill>
            <a:srgbClr val="FFCCCC"/>
          </a:solidFill>
          <a:ln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rgbClr val="FF0066"/>
                </a:solidFill>
                <a:latin typeface="Comic Sans MS" pitchFamily="66" charset="0"/>
              </a:rPr>
              <a:t>Se si, di che genere? </a:t>
            </a:r>
          </a:p>
        </p:txBody>
      </p:sp>
      <p:graphicFrame>
        <p:nvGraphicFramePr>
          <p:cNvPr id="5" name="Tabella 4">
            <a:extLst>
              <a:ext uri="{FF2B5EF4-FFF2-40B4-BE49-F238E27FC236}">
                <a16:creationId xmlns="" xmlns:a16="http://schemas.microsoft.com/office/drawing/2014/main" id="{6CC2B8FC-C84E-459E-B938-50C392C40B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6398073"/>
              </p:ext>
            </p:extLst>
          </p:nvPr>
        </p:nvGraphicFramePr>
        <p:xfrm>
          <a:off x="412060" y="1966869"/>
          <a:ext cx="3810000" cy="24640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10000">
                  <a:extLst>
                    <a:ext uri="{9D8B030D-6E8A-4147-A177-3AD203B41FA5}">
                      <a16:colId xmlns="" xmlns:a16="http://schemas.microsoft.com/office/drawing/2014/main" val="3976088788"/>
                    </a:ext>
                  </a:extLst>
                </a:gridCol>
              </a:tblGrid>
              <a:tr h="4251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solidFill>
                            <a:srgbClr val="FF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Possibilità di Risposta</a:t>
                      </a:r>
                    </a:p>
                  </a:txBody>
                  <a:tcPr marL="47625" marR="47625" marT="47625" marB="47625" anchor="ctr"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49972835"/>
                  </a:ext>
                </a:extLst>
              </a:tr>
              <a:tr h="4251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Relazionali</a:t>
                      </a:r>
                      <a:r>
                        <a:rPr lang="it-IT" sz="1800" b="0" i="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con gli altri studenti</a:t>
                      </a:r>
                      <a:endParaRPr lang="it-IT" sz="1800" b="0" i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46234777"/>
                  </a:ext>
                </a:extLst>
              </a:tr>
              <a:tr h="4251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b="0" i="0" dirty="0">
                          <a:solidFill>
                            <a:schemeClr val="tx1"/>
                          </a:solidFill>
                          <a:effectLst/>
                        </a:rPr>
                        <a:t>Relazionali con il Tutor Professionale</a:t>
                      </a:r>
                      <a:endParaRPr lang="it-IT" sz="1800" b="0" i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13158372"/>
                  </a:ext>
                </a:extLst>
              </a:tr>
              <a:tr h="4251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b="0" i="0" dirty="0">
                          <a:solidFill>
                            <a:schemeClr val="tx1"/>
                          </a:solidFill>
                          <a:effectLst/>
                        </a:rPr>
                        <a:t>Pratici, legati al compito affidato</a:t>
                      </a:r>
                      <a:endParaRPr lang="it-IT" sz="1800" b="0" i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60617593"/>
                  </a:ext>
                </a:extLst>
              </a:tr>
              <a:tr h="3878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b="0" i="0" dirty="0">
                          <a:solidFill>
                            <a:schemeClr val="tx1"/>
                          </a:solidFill>
                          <a:effectLst/>
                        </a:rPr>
                        <a:t>Formativi</a:t>
                      </a:r>
                      <a:endParaRPr lang="it-IT" sz="1800" b="0" i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46959049"/>
                  </a:ext>
                </a:extLst>
              </a:tr>
              <a:tr h="2517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Altro </a:t>
                      </a:r>
                    </a:p>
                  </a:txBody>
                  <a:tcPr marL="47625" marR="47625" marT="47625" marB="47625"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09059129"/>
                  </a:ext>
                </a:extLst>
              </a:tr>
            </a:tbl>
          </a:graphicData>
        </a:graphic>
      </p:graphicFrame>
      <p:graphicFrame>
        <p:nvGraphicFramePr>
          <p:cNvPr id="6" name="Grafico 5">
            <a:extLst>
              <a:ext uri="{FF2B5EF4-FFF2-40B4-BE49-F238E27FC236}">
                <a16:creationId xmlns="" xmlns:a16="http://schemas.microsoft.com/office/drawing/2014/main" id="{7C74ACCB-8E8F-474F-BEAC-27AAE497A77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5472385"/>
              </p:ext>
            </p:extLst>
          </p:nvPr>
        </p:nvGraphicFramePr>
        <p:xfrm>
          <a:off x="4395172" y="1651884"/>
          <a:ext cx="7492028" cy="44706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822272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3590925" y="182880"/>
            <a:ext cx="5106271" cy="954107"/>
          </a:xfrm>
          <a:prstGeom prst="rect">
            <a:avLst/>
          </a:prstGeom>
          <a:solidFill>
            <a:srgbClr val="FFCCCC"/>
          </a:solidFill>
          <a:ln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rgbClr val="FF0066"/>
                </a:solidFill>
                <a:latin typeface="Comic Sans MS" pitchFamily="66" charset="0"/>
              </a:rPr>
              <a:t>Come hai affrontato le difficoltà?</a:t>
            </a:r>
          </a:p>
        </p:txBody>
      </p:sp>
      <p:graphicFrame>
        <p:nvGraphicFramePr>
          <p:cNvPr id="8" name="Tabella 7">
            <a:extLst>
              <a:ext uri="{FF2B5EF4-FFF2-40B4-BE49-F238E27FC236}">
                <a16:creationId xmlns="" xmlns:a16="http://schemas.microsoft.com/office/drawing/2014/main" id="{16199459-F163-4B71-8377-54133FAB58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9002357"/>
              </p:ext>
            </p:extLst>
          </p:nvPr>
        </p:nvGraphicFramePr>
        <p:xfrm>
          <a:off x="133350" y="2013998"/>
          <a:ext cx="3166441" cy="28413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66441">
                  <a:extLst>
                    <a:ext uri="{9D8B030D-6E8A-4147-A177-3AD203B41FA5}">
                      <a16:colId xmlns="" xmlns:a16="http://schemas.microsoft.com/office/drawing/2014/main" val="2801695177"/>
                    </a:ext>
                  </a:extLst>
                </a:gridCol>
              </a:tblGrid>
              <a:tr h="3616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solidFill>
                            <a:srgbClr val="FF006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Possibilità</a:t>
                      </a:r>
                      <a:r>
                        <a:rPr lang="it-IT" sz="1800" baseline="0" dirty="0">
                          <a:solidFill>
                            <a:srgbClr val="FF006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di risposta</a:t>
                      </a:r>
                      <a:endParaRPr lang="it-IT" sz="1800" dirty="0">
                        <a:solidFill>
                          <a:srgbClr val="FF006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27906742"/>
                  </a:ext>
                </a:extLst>
              </a:tr>
              <a:tr h="3616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b="0" dirty="0">
                          <a:solidFill>
                            <a:schemeClr val="tx1"/>
                          </a:solidFill>
                          <a:effectLst/>
                        </a:rPr>
                        <a:t>Da solo</a:t>
                      </a:r>
                      <a:endParaRPr lang="it-IT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29069142"/>
                  </a:ext>
                </a:extLst>
              </a:tr>
              <a:tr h="3616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b="0" dirty="0">
                          <a:solidFill>
                            <a:schemeClr val="tx1"/>
                          </a:solidFill>
                          <a:effectLst/>
                        </a:rPr>
                        <a:t>Parlandone con gli altri studenti</a:t>
                      </a:r>
                      <a:endParaRPr lang="it-IT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92477369"/>
                  </a:ext>
                </a:extLst>
              </a:tr>
              <a:tr h="6441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b="0" dirty="0">
                          <a:solidFill>
                            <a:schemeClr val="tx1"/>
                          </a:solidFill>
                          <a:effectLst/>
                        </a:rPr>
                        <a:t>Chiedendo aiuto al Tutor Professionale</a:t>
                      </a:r>
                      <a:endParaRPr lang="it-IT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18975112"/>
                  </a:ext>
                </a:extLst>
              </a:tr>
              <a:tr h="6441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b="0" dirty="0">
                          <a:solidFill>
                            <a:schemeClr val="tx1"/>
                          </a:solidFill>
                          <a:effectLst/>
                        </a:rPr>
                        <a:t>Chiedendo aiuto al Tutor Supervisore</a:t>
                      </a:r>
                      <a:endParaRPr lang="it-IT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20427426"/>
                  </a:ext>
                </a:extLst>
              </a:tr>
              <a:tr h="3616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b="0" dirty="0">
                          <a:solidFill>
                            <a:schemeClr val="tx1"/>
                          </a:solidFill>
                          <a:effectLst/>
                        </a:rPr>
                        <a:t>Non ho fatto nulla</a:t>
                      </a:r>
                      <a:endParaRPr lang="it-IT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51588606"/>
                  </a:ext>
                </a:extLst>
              </a:tr>
            </a:tbl>
          </a:graphicData>
        </a:graphic>
      </p:graphicFrame>
      <p:graphicFrame>
        <p:nvGraphicFramePr>
          <p:cNvPr id="9" name="Grafico 8">
            <a:extLst>
              <a:ext uri="{FF2B5EF4-FFF2-40B4-BE49-F238E27FC236}">
                <a16:creationId xmlns="" xmlns:a16="http://schemas.microsoft.com/office/drawing/2014/main" id="{E6FCE8F9-1AB7-467C-B662-D21CE1E9481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9301359"/>
              </p:ext>
            </p:extLst>
          </p:nvPr>
        </p:nvGraphicFramePr>
        <p:xfrm>
          <a:off x="3657600" y="1478944"/>
          <a:ext cx="8205746" cy="5196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468757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71450" y="276596"/>
            <a:ext cx="11820525" cy="830997"/>
          </a:xfrm>
          <a:prstGeom prst="rect">
            <a:avLst/>
          </a:prstGeom>
          <a:solidFill>
            <a:srgbClr val="DEA6DF"/>
          </a:solidFill>
          <a:ln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FF0066"/>
                </a:solidFill>
                <a:latin typeface="Comic Sans MS" pitchFamily="66" charset="0"/>
              </a:rPr>
              <a:t>Ritieni che le conoscenze formative teoriche e/o le competenze professionali  acquisite in precedenza ti siano state idonee nelle attività a te affidate? </a:t>
            </a:r>
          </a:p>
        </p:txBody>
      </p:sp>
      <p:graphicFrame>
        <p:nvGraphicFramePr>
          <p:cNvPr id="6" name="Tabella 5">
            <a:extLst>
              <a:ext uri="{FF2B5EF4-FFF2-40B4-BE49-F238E27FC236}">
                <a16:creationId xmlns="" xmlns:a16="http://schemas.microsoft.com/office/drawing/2014/main" id="{85406487-5C76-421C-BFA1-9B0CC2CFD0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7640825"/>
              </p:ext>
            </p:extLst>
          </p:nvPr>
        </p:nvGraphicFramePr>
        <p:xfrm>
          <a:off x="171450" y="2358887"/>
          <a:ext cx="3211038" cy="25297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11038">
                  <a:extLst>
                    <a:ext uri="{9D8B030D-6E8A-4147-A177-3AD203B41FA5}">
                      <a16:colId xmlns="" xmlns:a16="http://schemas.microsoft.com/office/drawing/2014/main" val="4228073841"/>
                    </a:ext>
                  </a:extLst>
                </a:gridCol>
              </a:tblGrid>
              <a:tr h="6279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dirty="0">
                          <a:solidFill>
                            <a:srgbClr val="FF006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Possibilità</a:t>
                      </a:r>
                      <a:r>
                        <a:rPr lang="it-IT" sz="2000" baseline="0" dirty="0">
                          <a:solidFill>
                            <a:srgbClr val="FF006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di risposta</a:t>
                      </a:r>
                      <a:endParaRPr lang="it-IT" sz="2000" dirty="0">
                        <a:solidFill>
                          <a:srgbClr val="FF006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47625" marB="47625" anchor="ctr"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34175262"/>
                  </a:ext>
                </a:extLst>
              </a:tr>
              <a:tr h="6339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</a:t>
                      </a:r>
                      <a:endParaRPr lang="it-IT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1991245"/>
                  </a:ext>
                </a:extLst>
              </a:tr>
              <a:tr h="6339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</a:t>
                      </a:r>
                      <a:endParaRPr lang="it-IT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76167000"/>
                  </a:ext>
                </a:extLst>
              </a:tr>
              <a:tr h="6339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b="0" dirty="0">
                          <a:solidFill>
                            <a:schemeClr val="tx1"/>
                          </a:solidFill>
                          <a:effectLst/>
                        </a:rPr>
                        <a:t>Solo</a:t>
                      </a:r>
                      <a:r>
                        <a:rPr lang="it-IT" sz="2000" b="0" baseline="0" dirty="0">
                          <a:solidFill>
                            <a:schemeClr val="tx1"/>
                          </a:solidFill>
                          <a:effectLst/>
                        </a:rPr>
                        <a:t> in parte</a:t>
                      </a:r>
                      <a:endParaRPr lang="it-IT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51643969"/>
                  </a:ext>
                </a:extLst>
              </a:tr>
            </a:tbl>
          </a:graphicData>
        </a:graphic>
      </p:graphicFrame>
      <p:sp>
        <p:nvSpPr>
          <p:cNvPr id="8" name="Ovale 7">
            <a:extLst>
              <a:ext uri="{FF2B5EF4-FFF2-40B4-BE49-F238E27FC236}">
                <a16:creationId xmlns="" xmlns:a16="http://schemas.microsoft.com/office/drawing/2014/main" id="{D9219B9A-C91B-4AB0-90B5-9E89D884D998}"/>
              </a:ext>
            </a:extLst>
          </p:cNvPr>
          <p:cNvSpPr/>
          <p:nvPr/>
        </p:nvSpPr>
        <p:spPr>
          <a:xfrm>
            <a:off x="10228618" y="5049078"/>
            <a:ext cx="278929" cy="3437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/>
          </a:p>
        </p:txBody>
      </p:sp>
      <p:graphicFrame>
        <p:nvGraphicFramePr>
          <p:cNvPr id="10" name="Grafico 9">
            <a:extLst>
              <a:ext uri="{FF2B5EF4-FFF2-40B4-BE49-F238E27FC236}">
                <a16:creationId xmlns="" xmlns:a16="http://schemas.microsoft.com/office/drawing/2014/main" id="{C7B0765F-269E-4829-A4AB-2DC9D9A34B4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5905418"/>
              </p:ext>
            </p:extLst>
          </p:nvPr>
        </p:nvGraphicFramePr>
        <p:xfrm>
          <a:off x="3683011" y="1574358"/>
          <a:ext cx="7711208" cy="4609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446891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olo 1"/>
          <p:cNvSpPr>
            <a:spLocks noGrp="1"/>
          </p:cNvSpPr>
          <p:nvPr>
            <p:ph type="title"/>
          </p:nvPr>
        </p:nvSpPr>
        <p:spPr>
          <a:xfrm>
            <a:off x="1981200" y="295421"/>
            <a:ext cx="8229600" cy="685653"/>
          </a:xfrm>
        </p:spPr>
        <p:txBody>
          <a:bodyPr/>
          <a:lstStyle/>
          <a:p>
            <a:pPr algn="ctr" eaLnBrk="1" hangingPunct="1"/>
            <a:r>
              <a:rPr lang="it-IT" altLang="it-IT" sz="3600" b="1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SEDI DI TIROCINIO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40677" y="1463040"/>
            <a:ext cx="5955323" cy="4961574"/>
          </a:xfrm>
        </p:spPr>
        <p:txBody>
          <a:bodyPr rtlCol="0">
            <a:normAutofit fontScale="25000" lnSpcReduction="20000"/>
          </a:bodyPr>
          <a:lstStyle/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it-IT" sz="38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            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it-IT" sz="5500" b="1" dirty="0">
                <a:latin typeface="Comic Sans MS" pitchFamily="66" charset="0"/>
              </a:rPr>
              <a:t>AZIENDA OSPEDALIERA DI PERUGIA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endParaRPr lang="it-IT" sz="5500" dirty="0">
              <a:latin typeface="Comic Sans MS" pitchFamily="66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it-IT" sz="5500" dirty="0">
                <a:latin typeface="Comic Sans MS" pitchFamily="66" charset="0"/>
              </a:rPr>
              <a:t>DEGENZA S.C. OSTETRICIA E GINECOLOGIA OSP.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it-IT" sz="5500" dirty="0">
                <a:latin typeface="Comic Sans MS" pitchFamily="66" charset="0"/>
              </a:rPr>
              <a:t>DEGENZA S.C. CLINICA OSTETRICA E GINECOLOGICA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it-IT" sz="5500" dirty="0">
                <a:latin typeface="Comic Sans MS" pitchFamily="66" charset="0"/>
              </a:rPr>
              <a:t>SALA PARTO E SALA OPERATORIA </a:t>
            </a:r>
            <a:r>
              <a:rPr lang="it-IT" sz="5500" dirty="0" err="1">
                <a:latin typeface="Comic Sans MS" pitchFamily="66" charset="0"/>
              </a:rPr>
              <a:t>DI</a:t>
            </a:r>
            <a:r>
              <a:rPr lang="it-IT" sz="5500" dirty="0">
                <a:latin typeface="Comic Sans MS" pitchFamily="66" charset="0"/>
              </a:rPr>
              <a:t> OST. E GIN.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it-IT" sz="5500" dirty="0">
                <a:latin typeface="Comic Sans MS" pitchFamily="66" charset="0"/>
              </a:rPr>
              <a:t>SERVIZIO </a:t>
            </a:r>
            <a:r>
              <a:rPr lang="it-IT" sz="5500" dirty="0" err="1">
                <a:latin typeface="Comic Sans MS" pitchFamily="66" charset="0"/>
              </a:rPr>
              <a:t>DI</a:t>
            </a:r>
            <a:r>
              <a:rPr lang="it-IT" sz="5500" dirty="0">
                <a:latin typeface="Comic Sans MS" pitchFamily="66" charset="0"/>
              </a:rPr>
              <a:t> MEDICINA PRENATALE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it-IT" sz="5500" dirty="0">
                <a:latin typeface="Comic Sans MS" pitchFamily="66" charset="0"/>
              </a:rPr>
              <a:t>SERVIZIO </a:t>
            </a:r>
            <a:r>
              <a:rPr lang="it-IT" sz="5500" dirty="0" err="1">
                <a:latin typeface="Comic Sans MS" pitchFamily="66" charset="0"/>
              </a:rPr>
              <a:t>DI</a:t>
            </a:r>
            <a:r>
              <a:rPr lang="it-IT" sz="5500" dirty="0">
                <a:latin typeface="Comic Sans MS" pitchFamily="66" charset="0"/>
              </a:rPr>
              <a:t> CARDIOTOCOGRAFIA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it-IT" sz="5500" dirty="0">
                <a:latin typeface="Comic Sans MS" pitchFamily="66" charset="0"/>
              </a:rPr>
              <a:t>DAY SURGERY DI OST. E GIN.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it-IT" sz="5500" dirty="0">
                <a:latin typeface="Comic Sans MS" pitchFamily="66" charset="0"/>
              </a:rPr>
              <a:t>SERVIZIO </a:t>
            </a:r>
            <a:r>
              <a:rPr lang="it-IT" sz="5500" dirty="0" err="1">
                <a:latin typeface="Comic Sans MS" pitchFamily="66" charset="0"/>
              </a:rPr>
              <a:t>DI</a:t>
            </a:r>
            <a:r>
              <a:rPr lang="it-IT" sz="5500" dirty="0">
                <a:latin typeface="Comic Sans MS" pitchFamily="66" charset="0"/>
              </a:rPr>
              <a:t> ONCOLOGIA GINECOLOGICA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it-IT" sz="5500" dirty="0">
                <a:latin typeface="Comic Sans MS" pitchFamily="66" charset="0"/>
              </a:rPr>
              <a:t>CENTRO DI PROCREAZIONE MEDICALMENTE ASSISTITA (CPMA)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it-IT" sz="5500" dirty="0">
                <a:latin typeface="Comic Sans MS" pitchFamily="66" charset="0"/>
              </a:rPr>
              <a:t>SC NEONATOLOGIA – T.I.N. (ROOMING-IN E UTIN)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it-IT" sz="5500" dirty="0">
                <a:latin typeface="Comic Sans MS" pitchFamily="66" charset="0"/>
              </a:rPr>
              <a:t>(MICROBIOLOGIA)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26" y="1249680"/>
            <a:ext cx="5748997" cy="4036192"/>
          </a:xfrm>
        </p:spPr>
        <p:txBody>
          <a:bodyPr rtlCol="0">
            <a:normAutofit fontScale="25000" lnSpcReduction="20000"/>
          </a:bodyPr>
          <a:lstStyle/>
          <a:p>
            <a:pPr eaLnBrk="1" fontAlgn="auto" hangingPunct="1">
              <a:spcAft>
                <a:spcPts val="0"/>
              </a:spcAft>
              <a:buNone/>
              <a:defRPr/>
            </a:pPr>
            <a:endParaRPr lang="it-IT" sz="4400" b="1" dirty="0">
              <a:solidFill>
                <a:srgbClr val="FF0000"/>
              </a:solidFill>
            </a:endParaRPr>
          </a:p>
          <a:p>
            <a:pPr lvl="0">
              <a:buNone/>
              <a:defRPr/>
            </a:pPr>
            <a:endParaRPr lang="it-IT" sz="3100" b="1" dirty="0">
              <a:solidFill>
                <a:prstClr val="black"/>
              </a:solidFill>
            </a:endParaRPr>
          </a:p>
          <a:p>
            <a:pPr lvl="0">
              <a:buNone/>
              <a:defRPr/>
            </a:pPr>
            <a:r>
              <a:rPr lang="it-IT" sz="5500" b="1" dirty="0">
                <a:solidFill>
                  <a:prstClr val="black"/>
                </a:solidFill>
                <a:latin typeface="Comic Sans MS" pitchFamily="66" charset="0"/>
              </a:rPr>
              <a:t>ASL UMBRIA 1 </a:t>
            </a:r>
          </a:p>
          <a:p>
            <a:pPr lvl="0">
              <a:buNone/>
              <a:defRPr/>
            </a:pPr>
            <a:r>
              <a:rPr lang="it-IT" sz="5500" b="1" dirty="0">
                <a:solidFill>
                  <a:prstClr val="black"/>
                </a:solidFill>
                <a:latin typeface="Comic Sans MS" pitchFamily="66" charset="0"/>
              </a:rPr>
              <a:t>(Media Valle Tevere, Perugino, Assisano, Trasimeno)</a:t>
            </a:r>
          </a:p>
          <a:p>
            <a:pPr lvl="0">
              <a:buNone/>
              <a:defRPr/>
            </a:pPr>
            <a:endParaRPr lang="it-IT" sz="5500" b="1" dirty="0">
              <a:solidFill>
                <a:prstClr val="black"/>
              </a:solidFill>
              <a:latin typeface="Comic Sans MS" pitchFamily="66" charset="0"/>
            </a:endParaRPr>
          </a:p>
          <a:p>
            <a:pPr lvl="0">
              <a:buNone/>
              <a:defRPr/>
            </a:pPr>
            <a:endParaRPr lang="it-IT" sz="5500" dirty="0">
              <a:solidFill>
                <a:prstClr val="black"/>
              </a:solidFill>
              <a:latin typeface="Comic Sans MS" pitchFamily="66" charset="0"/>
            </a:endParaRPr>
          </a:p>
          <a:p>
            <a:pPr lvl="0">
              <a:defRPr/>
            </a:pPr>
            <a:r>
              <a:rPr lang="it-IT" sz="5500" dirty="0">
                <a:solidFill>
                  <a:prstClr val="black"/>
                </a:solidFill>
                <a:latin typeface="Comic Sans MS" pitchFamily="66" charset="0"/>
              </a:rPr>
              <a:t>PUNTO NASCITA DELLA M.V.T. </a:t>
            </a:r>
          </a:p>
          <a:p>
            <a:pPr lvl="0">
              <a:defRPr/>
            </a:pPr>
            <a:r>
              <a:rPr lang="it-IT" sz="5500" dirty="0">
                <a:solidFill>
                  <a:prstClr val="black"/>
                </a:solidFill>
                <a:latin typeface="Comic Sans MS" pitchFamily="66" charset="0"/>
              </a:rPr>
              <a:t>CONSULTORIO MADONNA </a:t>
            </a:r>
            <a:r>
              <a:rPr lang="it-IT" sz="5500" dirty="0" smtClean="0">
                <a:solidFill>
                  <a:prstClr val="black"/>
                </a:solidFill>
                <a:latin typeface="Comic Sans MS" pitchFamily="66" charset="0"/>
              </a:rPr>
              <a:t>ALTA/ELLERA</a:t>
            </a:r>
            <a:endParaRPr lang="it-IT" sz="5500" dirty="0">
              <a:solidFill>
                <a:prstClr val="black"/>
              </a:solidFill>
              <a:latin typeface="Comic Sans MS" pitchFamily="66" charset="0"/>
            </a:endParaRPr>
          </a:p>
          <a:p>
            <a:pPr lvl="0">
              <a:defRPr/>
            </a:pPr>
            <a:r>
              <a:rPr lang="it-IT" sz="5500" dirty="0">
                <a:solidFill>
                  <a:prstClr val="black"/>
                </a:solidFill>
                <a:latin typeface="Comic Sans MS" pitchFamily="66" charset="0"/>
              </a:rPr>
              <a:t>CONSULTORIO PONTE SAN </a:t>
            </a:r>
            <a:r>
              <a:rPr lang="it-IT" sz="5500" dirty="0" smtClean="0">
                <a:solidFill>
                  <a:prstClr val="black"/>
                </a:solidFill>
                <a:latin typeface="Comic Sans MS" pitchFamily="66" charset="0"/>
              </a:rPr>
              <a:t>GIOVANNI/PONTE FELCINO</a:t>
            </a:r>
            <a:endParaRPr lang="it-IT" sz="5500" dirty="0">
              <a:solidFill>
                <a:prstClr val="black"/>
              </a:solidFill>
              <a:latin typeface="Comic Sans MS" pitchFamily="66" charset="0"/>
            </a:endParaRPr>
          </a:p>
          <a:p>
            <a:pPr lvl="0">
              <a:defRPr/>
            </a:pPr>
            <a:r>
              <a:rPr lang="it-IT" sz="5500" dirty="0">
                <a:solidFill>
                  <a:prstClr val="black"/>
                </a:solidFill>
                <a:latin typeface="Comic Sans MS" pitchFamily="66" charset="0"/>
              </a:rPr>
              <a:t>CONSULTORIO VIA XIV SETTEMBRE</a:t>
            </a:r>
          </a:p>
          <a:p>
            <a:pPr lvl="0">
              <a:defRPr/>
            </a:pPr>
            <a:r>
              <a:rPr lang="it-IT" sz="5500" dirty="0">
                <a:solidFill>
                  <a:prstClr val="black"/>
                </a:solidFill>
                <a:latin typeface="Comic Sans MS" pitchFamily="66" charset="0"/>
              </a:rPr>
              <a:t>CONSULTORIO  MVT</a:t>
            </a:r>
          </a:p>
          <a:p>
            <a:pPr lvl="0">
              <a:defRPr/>
            </a:pPr>
            <a:r>
              <a:rPr lang="it-IT" sz="5500" dirty="0">
                <a:solidFill>
                  <a:prstClr val="black"/>
                </a:solidFill>
                <a:latin typeface="Comic Sans MS" pitchFamily="66" charset="0"/>
              </a:rPr>
              <a:t>CONSULTORIO </a:t>
            </a:r>
            <a:r>
              <a:rPr lang="it-IT" sz="5500" dirty="0" smtClean="0">
                <a:solidFill>
                  <a:prstClr val="black"/>
                </a:solidFill>
                <a:latin typeface="Comic Sans MS" pitchFamily="66" charset="0"/>
              </a:rPr>
              <a:t>MAGIONE</a:t>
            </a:r>
          </a:p>
          <a:p>
            <a:pPr lvl="0">
              <a:defRPr/>
            </a:pPr>
            <a:r>
              <a:rPr lang="it-IT" sz="5500" dirty="0" smtClean="0">
                <a:solidFill>
                  <a:prstClr val="black"/>
                </a:solidFill>
                <a:latin typeface="Comic Sans MS" pitchFamily="66" charset="0"/>
              </a:rPr>
              <a:t>CENTRO DONNA ASSISI</a:t>
            </a:r>
            <a:endParaRPr lang="it-IT" sz="5500" dirty="0" smtClean="0">
              <a:solidFill>
                <a:prstClr val="black"/>
              </a:solidFill>
              <a:latin typeface="Comic Sans MS" pitchFamily="66" charset="0"/>
            </a:endParaRPr>
          </a:p>
        </p:txBody>
      </p:sp>
      <p:pic>
        <p:nvPicPr>
          <p:cNvPr id="5" name="Picture 4" descr="Ostetrica Illustrazioni, Vettoriali E Clipart Stock – (714 Illustrazioni  Stock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41302" y="4655318"/>
            <a:ext cx="1798320" cy="17983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81269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C3AFAAC1-0E0B-4241-A926-B59DC5F41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altLang="it-IT" sz="3600" b="1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SEDI DI TIROCINIO </a:t>
            </a:r>
            <a:endParaRPr lang="it-IT" sz="3600" dirty="0">
              <a:latin typeface="Comic Sans MS" pitchFamily="66" charset="0"/>
            </a:endParaRPr>
          </a:p>
        </p:txBody>
      </p:sp>
      <p:sp>
        <p:nvSpPr>
          <p:cNvPr id="5" name="Segnaposto contenuto 3">
            <a:extLst>
              <a:ext uri="{FF2B5EF4-FFF2-40B4-BE49-F238E27FC236}">
                <a16:creationId xmlns="" xmlns:a16="http://schemas.microsoft.com/office/drawing/2014/main" id="{31696088-4010-4039-8F51-0AC8889AAB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78226" y="1825625"/>
            <a:ext cx="4641574" cy="4351338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it-IT" sz="3600" dirty="0"/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  <a:buNone/>
              <a:defRPr/>
            </a:pPr>
            <a:r>
              <a:rPr lang="it-IT" sz="1800" b="1" dirty="0"/>
              <a:t>                     AZIENDA UMBRIA 1 </a:t>
            </a: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  <a:buNone/>
              <a:defRPr/>
            </a:pPr>
            <a:r>
              <a:rPr lang="it-IT" sz="1800" b="1" dirty="0"/>
              <a:t>               (Alto </a:t>
            </a:r>
            <a:r>
              <a:rPr lang="it-IT" sz="1800" b="1" dirty="0" err="1"/>
              <a:t>Chiascio</a:t>
            </a:r>
            <a:r>
              <a:rPr lang="it-IT" sz="1800" b="1" dirty="0"/>
              <a:t>, Alto Tevere)</a:t>
            </a: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  <a:buNone/>
              <a:defRPr/>
            </a:pPr>
            <a:endParaRPr lang="it-IT" sz="1800" b="1" dirty="0">
              <a:solidFill>
                <a:srgbClr val="F79646">
                  <a:lumMod val="20000"/>
                  <a:lumOff val="80000"/>
                </a:srgbClr>
              </a:solidFill>
            </a:endParaRP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  <a:defRPr/>
            </a:pPr>
            <a:r>
              <a:rPr lang="it-IT" sz="1800" dirty="0">
                <a:solidFill>
                  <a:prstClr val="black"/>
                </a:solidFill>
              </a:rPr>
              <a:t>CONSULTORIO CITTÀ DI CASTELLO</a:t>
            </a: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  <a:defRPr/>
            </a:pPr>
            <a:r>
              <a:rPr lang="it-IT" sz="1800" dirty="0">
                <a:solidFill>
                  <a:prstClr val="black"/>
                </a:solidFill>
              </a:rPr>
              <a:t>PUNTO NASCITA DI  CITTÀ DI </a:t>
            </a:r>
            <a:r>
              <a:rPr lang="it-IT" sz="1800" dirty="0" smtClean="0">
                <a:solidFill>
                  <a:prstClr val="black"/>
                </a:solidFill>
              </a:rPr>
              <a:t>CASTELLO</a:t>
            </a: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  <a:defRPr/>
            </a:pPr>
            <a:r>
              <a:rPr lang="it-IT" sz="1800" dirty="0" smtClean="0">
                <a:solidFill>
                  <a:prstClr val="black"/>
                </a:solidFill>
              </a:rPr>
              <a:t>CONSULTORIO GUBBIO/GUALDO TADINO</a:t>
            </a:r>
            <a:r>
              <a:rPr lang="it-IT" sz="1800" dirty="0" smtClean="0">
                <a:solidFill>
                  <a:prstClr val="black"/>
                </a:solidFill>
              </a:rPr>
              <a:t> </a:t>
            </a:r>
            <a:endParaRPr lang="it-IT" sz="1800" dirty="0">
              <a:solidFill>
                <a:prstClr val="black"/>
              </a:solidFill>
            </a:endParaRP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  <a:defRPr/>
            </a:pPr>
            <a:r>
              <a:rPr lang="it-IT" sz="1800" dirty="0">
                <a:solidFill>
                  <a:prstClr val="black"/>
                </a:solidFill>
              </a:rPr>
              <a:t>PUNTO NASCITA DI GUBBIO/ GUALDO TADINO UO OSTETRICIA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it-IT" sz="3600" dirty="0"/>
          </a:p>
        </p:txBody>
      </p:sp>
      <p:sp>
        <p:nvSpPr>
          <p:cNvPr id="4" name="Segnaposto contenuto 3">
            <a:extLst>
              <a:ext uri="{FF2B5EF4-FFF2-40B4-BE49-F238E27FC236}">
                <a16:creationId xmlns="" xmlns:a16="http://schemas.microsoft.com/office/drawing/2014/main" id="{3A45778F-C08E-4221-A343-17AB02481F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12836" y="2429477"/>
            <a:ext cx="3498574" cy="2918653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buNone/>
              <a:defRPr/>
            </a:pPr>
            <a:r>
              <a:rPr lang="it-IT" sz="1800" b="1" dirty="0"/>
              <a:t>AUSL UMBRIA 2</a:t>
            </a:r>
            <a:endParaRPr lang="it-IT" sz="1800" dirty="0"/>
          </a:p>
          <a:p>
            <a:pPr>
              <a:lnSpc>
                <a:spcPct val="100000"/>
              </a:lnSpc>
              <a:defRPr/>
            </a:pPr>
            <a:r>
              <a:rPr lang="it-IT" sz="1800" dirty="0"/>
              <a:t>PUNTO NASCITA DI FOLIGNO</a:t>
            </a:r>
          </a:p>
          <a:p>
            <a:pPr>
              <a:lnSpc>
                <a:spcPct val="100000"/>
              </a:lnSpc>
              <a:defRPr/>
            </a:pPr>
            <a:r>
              <a:rPr lang="it-IT" sz="1800" dirty="0"/>
              <a:t>PUNTO NASCITA  DI SPOLETO</a:t>
            </a:r>
          </a:p>
          <a:p>
            <a:pPr>
              <a:lnSpc>
                <a:spcPct val="100000"/>
              </a:lnSpc>
              <a:defRPr/>
            </a:pPr>
            <a:r>
              <a:rPr lang="it-IT" sz="1800" dirty="0"/>
              <a:t>SERVIZIO CONSULTORIALE DI FOLIGNO</a:t>
            </a:r>
          </a:p>
          <a:p>
            <a:endParaRPr lang="it-IT" dirty="0"/>
          </a:p>
        </p:txBody>
      </p:sp>
      <p:pic>
        <p:nvPicPr>
          <p:cNvPr id="6" name="Picture 4" descr="Ostetrica Illustrazioni, Vettoriali E Clipart Stock – (714 Illustrazioni  Stock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67277" y="4465320"/>
            <a:ext cx="1798320" cy="17983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20515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31950" y="333376"/>
            <a:ext cx="9036050" cy="152192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3100" dirty="0">
                <a:latin typeface="Comic Sans MS" pitchFamily="66" charset="0"/>
              </a:rPr>
              <a:t>Per ogni  sede aziendale di tirocinio gli </a:t>
            </a:r>
            <a:r>
              <a:rPr lang="it-IT" sz="3600" b="1" dirty="0">
                <a:latin typeface="Comic Sans MS" pitchFamily="66" charset="0"/>
              </a:rPr>
              <a:t>studenti</a:t>
            </a:r>
            <a:r>
              <a:rPr lang="it-IT" sz="3100" dirty="0">
                <a:latin typeface="Comic Sans MS" pitchFamily="66" charset="0"/>
              </a:rPr>
              <a:t> hanno stilato un giudizio sull’esperienza effettuata, esprimendo una </a:t>
            </a:r>
            <a:r>
              <a:rPr lang="it-IT" sz="3600" b="1" dirty="0">
                <a:latin typeface="Comic Sans MS" pitchFamily="66" charset="0"/>
              </a:rPr>
              <a:t>valutazione</a:t>
            </a:r>
            <a:r>
              <a:rPr lang="it-IT" sz="2800" dirty="0">
                <a:solidFill>
                  <a:schemeClr val="bg1"/>
                </a:solidFill>
                <a:latin typeface="Comic Sans MS" pitchFamily="66" charset="0"/>
              </a:rPr>
              <a:t>:</a:t>
            </a:r>
            <a:endParaRPr lang="it-IT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9219" name="Segnaposto contenuto 2"/>
          <p:cNvSpPr>
            <a:spLocks noGrp="1"/>
          </p:cNvSpPr>
          <p:nvPr>
            <p:ph idx="1"/>
          </p:nvPr>
        </p:nvSpPr>
        <p:spPr>
          <a:xfrm>
            <a:off x="1981200" y="2819400"/>
            <a:ext cx="8229600" cy="3922714"/>
          </a:xfrm>
        </p:spPr>
        <p:txBody>
          <a:bodyPr/>
          <a:lstStyle/>
          <a:p>
            <a:pPr eaLnBrk="1" hangingPunct="1"/>
            <a:r>
              <a:rPr lang="it-IT" altLang="it-IT" sz="2000" dirty="0">
                <a:latin typeface="Comic Sans MS" pitchFamily="66" charset="0"/>
              </a:rPr>
              <a:t>sui Tutor di tirocinio suddivisi per le quattro tipologie come da  Regolamento, di cui viene dato un giudizio in conformità agli standard professionali definiti per la tipologia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it-IT" altLang="it-IT" sz="2000" dirty="0">
              <a:solidFill>
                <a:schemeClr val="bg1"/>
              </a:solidFill>
              <a:latin typeface="Comic Sans MS" pitchFamily="66" charset="0"/>
            </a:endParaRPr>
          </a:p>
          <a:p>
            <a:pPr eaLnBrk="1" hangingPunct="1"/>
            <a:r>
              <a:rPr lang="it-IT" altLang="it-IT" sz="2000" dirty="0">
                <a:latin typeface="Comic Sans MS" pitchFamily="66" charset="0"/>
              </a:rPr>
              <a:t> sull’idoneità della Struttura frequentata a svolgere il compito formativo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it-IT" altLang="it-IT" sz="2000" dirty="0">
              <a:latin typeface="Comic Sans MS" pitchFamily="66" charset="0"/>
            </a:endParaRPr>
          </a:p>
          <a:p>
            <a:pPr eaLnBrk="1" hangingPunct="1"/>
            <a:r>
              <a:rPr lang="it-IT" altLang="it-IT" sz="2000" dirty="0">
                <a:latin typeface="Comic Sans MS" pitchFamily="66" charset="0"/>
              </a:rPr>
              <a:t>sugli obiettivi previsti, per verificarne l’adeguato svolgimento</a:t>
            </a:r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6738569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/>
          </p:nvPr>
        </p:nvSpPr>
        <p:spPr>
          <a:xfrm>
            <a:off x="1981200" y="520505"/>
            <a:ext cx="8229600" cy="5064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it-IT" altLang="it-IT" sz="3600" b="1" i="1" dirty="0"/>
              <a:t>SCHEDA VALUTATIVA</a:t>
            </a:r>
            <a:br>
              <a:rPr lang="it-IT" altLang="it-IT" sz="3600" b="1" i="1" dirty="0"/>
            </a:br>
            <a:endParaRPr lang="it-IT" altLang="it-IT" sz="3600" b="1" i="1" dirty="0"/>
          </a:p>
        </p:txBody>
      </p:sp>
      <p:sp>
        <p:nvSpPr>
          <p:cNvPr id="11267" name="Rectangle 3"/>
          <p:cNvSpPr>
            <a:spLocks noGrp="1"/>
          </p:cNvSpPr>
          <p:nvPr>
            <p:ph idx="1"/>
          </p:nvPr>
        </p:nvSpPr>
        <p:spPr>
          <a:xfrm>
            <a:off x="1524000" y="1268414"/>
            <a:ext cx="9144000" cy="5545137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it-IT" altLang="it-IT" sz="2000" b="1" dirty="0"/>
              <a:t>         UNIVERSITA’ DEGLI STUDI DI PERUGIA DIPARTIMENTO DI MEDICINA E CHIRUGIA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endParaRPr lang="it-IT" altLang="it-IT" sz="2000" b="1" i="1" dirty="0"/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it-IT" altLang="it-IT" sz="2400" b="1" i="1" dirty="0"/>
              <a:t>                     CORSO DI LAUREA IN OSTETRICIA A.A. 2020-2021</a:t>
            </a:r>
            <a:endParaRPr lang="it-IT" altLang="it-IT" sz="2400" b="1" dirty="0"/>
          </a:p>
          <a:p>
            <a:pPr eaLnBrk="1" hangingPunct="1">
              <a:lnSpc>
                <a:spcPct val="90000"/>
              </a:lnSpc>
            </a:pPr>
            <a:r>
              <a:rPr lang="it-IT" altLang="it-IT" sz="2400" b="1" dirty="0"/>
              <a:t>NOME  COGNOME STUDENTE…………………………………………………………………………. 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2400" b="1" dirty="0"/>
              <a:t>Anno di Corso     1°</a:t>
            </a:r>
            <a:r>
              <a:rPr lang="it-IT" altLang="it-IT" sz="2400" b="1" dirty="0">
                <a:sym typeface="Wingdings 2" panose="05020102010507070707" pitchFamily="18" charset="2"/>
              </a:rPr>
              <a:t></a:t>
            </a:r>
            <a:r>
              <a:rPr lang="it-IT" altLang="it-IT" sz="2400" b="1" dirty="0"/>
              <a:t>  …… 2°</a:t>
            </a:r>
            <a:r>
              <a:rPr lang="it-IT" altLang="it-IT" sz="2400" b="1" dirty="0">
                <a:sym typeface="Wingdings 2" panose="05020102010507070707" pitchFamily="18" charset="2"/>
              </a:rPr>
              <a:t></a:t>
            </a:r>
            <a:r>
              <a:rPr lang="it-IT" altLang="it-IT" sz="2400" b="1" dirty="0"/>
              <a:t>……  3°</a:t>
            </a:r>
            <a:r>
              <a:rPr lang="it-IT" altLang="it-IT" sz="2400" b="1" dirty="0">
                <a:sym typeface="Wingdings 2" panose="05020102010507070707" pitchFamily="18" charset="2"/>
              </a:rPr>
              <a:t></a:t>
            </a:r>
            <a:r>
              <a:rPr lang="it-IT" altLang="it-IT" sz="2400" b="1" dirty="0"/>
              <a:t>  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2400" b="1" dirty="0"/>
              <a:t>Periodo di Tirocinio dal…………………………………al…………………………………………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2400" b="1" dirty="0"/>
              <a:t>Sede di tirocinio………………………………..… Reparto/Servizio………………………………………………….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2400" b="1" dirty="0"/>
              <a:t>Tutore Supervisore di tirocinio: …………………………………………………………………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2400" b="1" dirty="0"/>
              <a:t>Tutore Professionale di tirocinio: ………………………………………………………………</a:t>
            </a:r>
          </a:p>
        </p:txBody>
      </p:sp>
    </p:spTree>
    <p:extLst>
      <p:ext uri="{BB962C8B-B14F-4D97-AF65-F5344CB8AC3E}">
        <p14:creationId xmlns:p14="http://schemas.microsoft.com/office/powerpoint/2010/main" val="3172321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/>
          </p:cNvSpPr>
          <p:nvPr>
            <p:ph type="title"/>
          </p:nvPr>
        </p:nvSpPr>
        <p:spPr>
          <a:xfrm>
            <a:off x="1981200" y="-1323975"/>
            <a:ext cx="8229600" cy="1143000"/>
          </a:xfrm>
        </p:spPr>
        <p:txBody>
          <a:bodyPr/>
          <a:lstStyle/>
          <a:p>
            <a:pPr eaLnBrk="1" hangingPunct="1"/>
            <a:endParaRPr lang="it-IT" altLang="it-IT" sz="3600" b="1" i="1"/>
          </a:p>
        </p:txBody>
      </p:sp>
      <p:sp>
        <p:nvSpPr>
          <p:cNvPr id="12330" name="Rectangle 168"/>
          <p:cNvSpPr>
            <a:spLocks noGrp="1"/>
          </p:cNvSpPr>
          <p:nvPr>
            <p:ph sz="half" idx="1"/>
          </p:nvPr>
        </p:nvSpPr>
        <p:spPr>
          <a:xfrm>
            <a:off x="1981200" y="-7732713"/>
            <a:ext cx="4038600" cy="4525963"/>
          </a:xfrm>
        </p:spPr>
        <p:txBody>
          <a:bodyPr/>
          <a:lstStyle/>
          <a:p>
            <a:pPr eaLnBrk="1" hangingPunct="1"/>
            <a:endParaRPr lang="it-IT" altLang="it-IT"/>
          </a:p>
        </p:txBody>
      </p:sp>
      <p:sp>
        <p:nvSpPr>
          <p:cNvPr id="12291" name="Rectangle 5"/>
          <p:cNvSpPr>
            <a:spLocks noGrp="1"/>
          </p:cNvSpPr>
          <p:nvPr>
            <p:ph sz="half" idx="2"/>
          </p:nvPr>
        </p:nvSpPr>
        <p:spPr>
          <a:xfrm>
            <a:off x="6172200" y="6967538"/>
            <a:ext cx="4038600" cy="4525962"/>
          </a:xfrm>
        </p:spPr>
        <p:txBody>
          <a:bodyPr/>
          <a:lstStyle/>
          <a:p>
            <a:pPr eaLnBrk="1" hangingPunct="1"/>
            <a:r>
              <a:rPr lang="it-IT" altLang="it-IT"/>
              <a:t>	</a:t>
            </a:r>
          </a:p>
        </p:txBody>
      </p:sp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3939153"/>
              </p:ext>
            </p:extLst>
          </p:nvPr>
        </p:nvGraphicFramePr>
        <p:xfrm>
          <a:off x="138022" y="77637"/>
          <a:ext cx="11850778" cy="6711353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960853">
                  <a:extLst>
                    <a:ext uri="{9D8B030D-6E8A-4147-A177-3AD203B41FA5}">
                      <a16:colId xmlns="" xmlns:a16="http://schemas.microsoft.com/office/drawing/2014/main" val="1578551851"/>
                    </a:ext>
                  </a:extLst>
                </a:gridCol>
                <a:gridCol w="1036571">
                  <a:extLst>
                    <a:ext uri="{9D8B030D-6E8A-4147-A177-3AD203B41FA5}">
                      <a16:colId xmlns="" xmlns:a16="http://schemas.microsoft.com/office/drawing/2014/main" val="2791730086"/>
                    </a:ext>
                  </a:extLst>
                </a:gridCol>
                <a:gridCol w="883139">
                  <a:extLst>
                    <a:ext uri="{9D8B030D-6E8A-4147-A177-3AD203B41FA5}">
                      <a16:colId xmlns="" xmlns:a16="http://schemas.microsoft.com/office/drawing/2014/main" val="1352644735"/>
                    </a:ext>
                  </a:extLst>
                </a:gridCol>
                <a:gridCol w="953477">
                  <a:extLst>
                    <a:ext uri="{9D8B030D-6E8A-4147-A177-3AD203B41FA5}">
                      <a16:colId xmlns="" xmlns:a16="http://schemas.microsoft.com/office/drawing/2014/main" val="3976141065"/>
                    </a:ext>
                  </a:extLst>
                </a:gridCol>
                <a:gridCol w="773723">
                  <a:extLst>
                    <a:ext uri="{9D8B030D-6E8A-4147-A177-3AD203B41FA5}">
                      <a16:colId xmlns="" xmlns:a16="http://schemas.microsoft.com/office/drawing/2014/main" val="3899099848"/>
                    </a:ext>
                  </a:extLst>
                </a:gridCol>
                <a:gridCol w="859692">
                  <a:extLst>
                    <a:ext uri="{9D8B030D-6E8A-4147-A177-3AD203B41FA5}">
                      <a16:colId xmlns="" xmlns:a16="http://schemas.microsoft.com/office/drawing/2014/main" val="686298388"/>
                    </a:ext>
                  </a:extLst>
                </a:gridCol>
                <a:gridCol w="719015">
                  <a:extLst>
                    <a:ext uri="{9D8B030D-6E8A-4147-A177-3AD203B41FA5}">
                      <a16:colId xmlns="" xmlns:a16="http://schemas.microsoft.com/office/drawing/2014/main" val="3154242530"/>
                    </a:ext>
                  </a:extLst>
                </a:gridCol>
                <a:gridCol w="664308">
                  <a:extLst>
                    <a:ext uri="{9D8B030D-6E8A-4147-A177-3AD203B41FA5}">
                      <a16:colId xmlns="" xmlns:a16="http://schemas.microsoft.com/office/drawing/2014/main" val="3703272177"/>
                    </a:ext>
                  </a:extLst>
                </a:gridCol>
              </a:tblGrid>
              <a:tr h="117458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ACCOGLIENZA DELLO STUDENTE: esprimi un giudizio da 4 a 10  (4= insufficiente 10=ottimo) </a:t>
                      </a:r>
                      <a:endParaRPr lang="it-IT" sz="2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4</a:t>
                      </a:r>
                      <a:endParaRPr lang="it-IT" sz="1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insufficiente</a:t>
                      </a:r>
                      <a:endParaRPr lang="it-IT" sz="1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5</a:t>
                      </a:r>
                      <a:endParaRPr lang="it-IT" sz="1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mediocre</a:t>
                      </a:r>
                      <a:endParaRPr lang="it-IT" sz="1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6</a:t>
                      </a:r>
                      <a:endParaRPr lang="it-IT" sz="1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sufficiente</a:t>
                      </a:r>
                      <a:endParaRPr lang="it-IT" sz="1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7</a:t>
                      </a:r>
                      <a:endParaRPr lang="it-IT" sz="1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discreto</a:t>
                      </a:r>
                      <a:endParaRPr lang="it-IT" sz="1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8</a:t>
                      </a:r>
                      <a:endParaRPr lang="it-IT" sz="1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buono</a:t>
                      </a:r>
                      <a:endParaRPr lang="it-IT" sz="1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9</a:t>
                      </a:r>
                      <a:endParaRPr lang="it-IT" sz="1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distinto</a:t>
                      </a:r>
                      <a:endParaRPr lang="it-IT" sz="1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10</a:t>
                      </a:r>
                      <a:endParaRPr lang="it-IT" sz="1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ottimo</a:t>
                      </a:r>
                      <a:endParaRPr lang="it-IT" sz="1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588930754"/>
                  </a:ext>
                </a:extLst>
              </a:tr>
              <a:tr h="13841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20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In che modo ti è stata illustrata dal </a:t>
                      </a:r>
                      <a:r>
                        <a:rPr lang="it-IT" sz="2000" b="1" u="sng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tutor di Azienda</a:t>
                      </a:r>
                      <a:r>
                        <a:rPr lang="it-IT" sz="20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 l’organizzazione aziendale, la sede di tirocinio e presentato il Tutor Supervisore?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it-IT" sz="12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it-IT" sz="12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it-IT" sz="12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it-IT" sz="12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it-IT" sz="12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it-IT" sz="12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it-IT" sz="12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667267352"/>
                  </a:ext>
                </a:extLst>
              </a:tr>
              <a:tr h="13841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20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In che misura ti è stata illustrata dal Tutor Supervisore l’organizzazione del reparto sede di tirocinio e  le attività che vengono svolte al suo interno?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it-IT" sz="12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it-IT" sz="12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it-IT" sz="12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it-IT" sz="12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it-IT" sz="12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it-IT" sz="12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it-IT" sz="12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953665156"/>
                  </a:ext>
                </a:extLst>
              </a:tr>
              <a:tr h="13841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20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In che misura ti è stato indicato il Tutor Professionale  che ti avrebbe guidato e accompagnato durante lo svolgimento di questo tirocinio?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it-IT" sz="1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it-IT" sz="12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it-IT" sz="12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it-IT" sz="12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it-IT" sz="12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it-IT" sz="1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it-IT" sz="1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537727739"/>
                  </a:ext>
                </a:extLst>
              </a:tr>
              <a:tr h="13841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20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In che misura ti è stato indicata Tutor Supervisore la programmazione oraria del turno da seguire in questo periodo di tirocinio?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it-IT" sz="1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it-IT" sz="1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it-IT" sz="1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it-IT" sz="1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it-IT" sz="1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it-IT" sz="1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it-IT" sz="1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9759560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67584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710" name="Group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1919095"/>
              </p:ext>
            </p:extLst>
          </p:nvPr>
        </p:nvGraphicFramePr>
        <p:xfrm>
          <a:off x="1524000" y="1"/>
          <a:ext cx="9144000" cy="6858001"/>
        </p:xfrm>
        <a:graphic>
          <a:graphicData uri="http://schemas.openxmlformats.org/drawingml/2006/table">
            <a:tbl>
              <a:tblPr/>
              <a:tblGrid>
                <a:gridCol w="775811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7626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0962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7785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ATTIVITA</a:t>
                      </a:r>
                      <a:r>
                        <a:rPr kumimoji="0" lang="it-IT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 pitchFamily="34" charset="0"/>
                          <a:cs typeface="Times New Roman" pitchFamily="18" charset="0"/>
                        </a:rPr>
                        <a:t>’</a:t>
                      </a:r>
                      <a:r>
                        <a:rPr kumimoji="0" lang="it-IT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 DI TIROCINIO</a:t>
                      </a:r>
                      <a:endParaRPr kumimoji="0" lang="it-IT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185863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Esprimi un giudizio, da 0 a 10  (0= punteggio minimo 10= punteggio massimo) su alcune caratteristiche del tutor professionale che ti </a:t>
                      </a:r>
                      <a:r>
                        <a:rPr kumimoji="0" lang="it-IT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 pitchFamily="34" charset="0"/>
                          <a:cs typeface="Times New Roman" pitchFamily="18" charset="0"/>
                        </a:rPr>
                        <a:t>è</a:t>
                      </a:r>
                      <a:r>
                        <a:rPr kumimoji="0" lang="it-IT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 stato assegnato:</a:t>
                      </a:r>
                      <a:endParaRPr kumimoji="0" lang="it-IT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495425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a) disponibilit</a:t>
                      </a: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 pitchFamily="34" charset="0"/>
                          <a:cs typeface="Times New Roman" pitchFamily="18" charset="0"/>
                        </a:rPr>
                        <a:t>à</a:t>
                      </a: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 a seguirti nella pratica assistenziale svolta</a:t>
                      </a:r>
                      <a:endParaRPr kumimoji="0" lang="it-IT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                      </a:t>
                      </a: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e-IL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׀</a:t>
                      </a: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___</a:t>
                      </a:r>
                      <a:r>
                        <a:rPr kumimoji="0" lang="he-IL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׀</a:t>
                      </a: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 ____</a:t>
                      </a:r>
                      <a:r>
                        <a:rPr kumimoji="0" lang="he-IL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׀</a:t>
                      </a: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____</a:t>
                      </a:r>
                      <a:r>
                        <a:rPr kumimoji="0" lang="he-IL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׀</a:t>
                      </a: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____</a:t>
                      </a:r>
                      <a:r>
                        <a:rPr kumimoji="0" lang="he-IL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׀</a:t>
                      </a: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____</a:t>
                      </a:r>
                      <a:r>
                        <a:rPr kumimoji="0" lang="he-IL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׀</a:t>
                      </a: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____</a:t>
                      </a:r>
                      <a:r>
                        <a:rPr kumimoji="0" lang="he-IL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׀</a:t>
                      </a: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____</a:t>
                      </a:r>
                      <a:r>
                        <a:rPr kumimoji="0" lang="he-IL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׀</a:t>
                      </a: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____</a:t>
                      </a:r>
                      <a:r>
                        <a:rPr kumimoji="0" lang="he-IL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׀</a:t>
                      </a: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____</a:t>
                      </a:r>
                      <a:r>
                        <a:rPr kumimoji="0" lang="he-IL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׀</a:t>
                      </a: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____</a:t>
                      </a:r>
                      <a:r>
                        <a:rPr kumimoji="0" lang="he-IL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׀</a:t>
                      </a:r>
                      <a:endParaRPr kumimoji="0" lang="it-IT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                           1      2       3       4       5       6        7       8       9       10</a:t>
                      </a:r>
                      <a:endParaRPr kumimoji="0" lang="it-IT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323975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b) chiarezza e competenza nel facilitare l</a:t>
                      </a: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 pitchFamily="34" charset="0"/>
                          <a:cs typeface="Times New Roman" pitchFamily="18" charset="0"/>
                        </a:rPr>
                        <a:t>’</a:t>
                      </a: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esperienza diretta di abilit</a:t>
                      </a: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 pitchFamily="34" charset="0"/>
                          <a:cs typeface="Times New Roman" pitchFamily="18" charset="0"/>
                        </a:rPr>
                        <a:t>à</a:t>
                      </a: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 tecniche, relazionali e  metodologiche</a:t>
                      </a:r>
                      <a:endParaRPr kumimoji="0" lang="it-IT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                      </a:t>
                      </a: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e-IL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׀</a:t>
                      </a: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___</a:t>
                      </a:r>
                      <a:r>
                        <a:rPr kumimoji="0" lang="he-IL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׀</a:t>
                      </a: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 ____</a:t>
                      </a:r>
                      <a:r>
                        <a:rPr kumimoji="0" lang="he-IL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׀</a:t>
                      </a: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____</a:t>
                      </a:r>
                      <a:r>
                        <a:rPr kumimoji="0" lang="he-IL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׀</a:t>
                      </a: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____</a:t>
                      </a:r>
                      <a:r>
                        <a:rPr kumimoji="0" lang="he-IL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׀</a:t>
                      </a: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____</a:t>
                      </a:r>
                      <a:r>
                        <a:rPr kumimoji="0" lang="he-IL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׀</a:t>
                      </a: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____</a:t>
                      </a:r>
                      <a:r>
                        <a:rPr kumimoji="0" lang="he-IL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׀</a:t>
                      </a: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____</a:t>
                      </a:r>
                      <a:r>
                        <a:rPr kumimoji="0" lang="he-IL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׀</a:t>
                      </a: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____</a:t>
                      </a:r>
                      <a:r>
                        <a:rPr kumimoji="0" lang="he-IL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׀</a:t>
                      </a: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____</a:t>
                      </a:r>
                      <a:r>
                        <a:rPr kumimoji="0" lang="he-IL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׀</a:t>
                      </a: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____</a:t>
                      </a:r>
                      <a:r>
                        <a:rPr kumimoji="0" lang="he-IL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׀</a:t>
                      </a:r>
                      <a:endParaRPr kumimoji="0" lang="it-IT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                           1      2       3       4       5       6        7       8       9       10</a:t>
                      </a:r>
                      <a:endParaRPr kumimoji="0" lang="it-IT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322388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c) sviluppo di identit</a:t>
                      </a: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 pitchFamily="34" charset="0"/>
                          <a:cs typeface="Times New Roman" pitchFamily="18" charset="0"/>
                        </a:rPr>
                        <a:t>à</a:t>
                      </a: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 e appartenenza professionale</a:t>
                      </a:r>
                      <a:endParaRPr kumimoji="0" lang="it-IT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                      </a:t>
                      </a: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e-IL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׀</a:t>
                      </a: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___</a:t>
                      </a:r>
                      <a:r>
                        <a:rPr kumimoji="0" lang="he-IL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׀</a:t>
                      </a: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 ____</a:t>
                      </a:r>
                      <a:r>
                        <a:rPr kumimoji="0" lang="he-IL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׀</a:t>
                      </a: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____</a:t>
                      </a:r>
                      <a:r>
                        <a:rPr kumimoji="0" lang="he-IL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׀</a:t>
                      </a: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____</a:t>
                      </a:r>
                      <a:r>
                        <a:rPr kumimoji="0" lang="he-IL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׀</a:t>
                      </a: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____</a:t>
                      </a:r>
                      <a:r>
                        <a:rPr kumimoji="0" lang="he-IL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׀</a:t>
                      </a: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____</a:t>
                      </a:r>
                      <a:r>
                        <a:rPr kumimoji="0" lang="he-IL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׀</a:t>
                      </a: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____</a:t>
                      </a:r>
                      <a:r>
                        <a:rPr kumimoji="0" lang="he-IL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׀</a:t>
                      </a: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____</a:t>
                      </a:r>
                      <a:r>
                        <a:rPr kumimoji="0" lang="he-IL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׀</a:t>
                      </a: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____</a:t>
                      </a:r>
                      <a:r>
                        <a:rPr kumimoji="0" lang="he-IL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׀</a:t>
                      </a: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____</a:t>
                      </a:r>
                      <a:r>
                        <a:rPr kumimoji="0" lang="he-IL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׀</a:t>
                      </a:r>
                      <a:endParaRPr kumimoji="0" lang="it-IT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                           1      2       3       4       5       6        7       8       9       10</a:t>
                      </a:r>
                      <a:endParaRPr kumimoji="0" lang="it-IT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952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Hai incontrato difficolt</a:t>
                      </a: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 pitchFamily="34" charset="0"/>
                          <a:cs typeface="Times New Roman" pitchFamily="18" charset="0"/>
                        </a:rPr>
                        <a:t>à</a:t>
                      </a: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 durante l</a:t>
                      </a: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 pitchFamily="34" charset="0"/>
                          <a:cs typeface="Times New Roman" pitchFamily="18" charset="0"/>
                        </a:rPr>
                        <a:t>’</a:t>
                      </a: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espletamento del tirocinio?</a:t>
                      </a:r>
                      <a:endParaRPr kumimoji="0" lang="it-IT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Si</a:t>
                      </a:r>
                      <a:endParaRPr kumimoji="0" lang="it-IT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  <a:sym typeface="Wingdings 2" pitchFamily="18" charset="2"/>
                        </a:rPr>
                        <a:t>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No</a:t>
                      </a:r>
                      <a:endParaRPr kumimoji="0" lang="it-IT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  <a:sym typeface="Wingdings 2" pitchFamily="18" charset="2"/>
                        </a:rPr>
                        <a:t>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67283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808" name="Group 1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8206357"/>
              </p:ext>
            </p:extLst>
          </p:nvPr>
        </p:nvGraphicFramePr>
        <p:xfrm>
          <a:off x="1524000" y="1"/>
          <a:ext cx="9144000" cy="3405193"/>
        </p:xfrm>
        <a:graphic>
          <a:graphicData uri="http://schemas.openxmlformats.org/drawingml/2006/table">
            <a:tbl>
              <a:tblPr/>
              <a:tblGrid>
                <a:gridCol w="316706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97693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700980">
                <a:tc rowSpan="5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Se s</a:t>
                      </a:r>
                      <a:r>
                        <a:rPr kumimoji="0" lang="it-IT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 pitchFamily="34" charset="0"/>
                          <a:cs typeface="Times New Roman" pitchFamily="18" charset="0"/>
                        </a:rPr>
                        <a:t>ì</a:t>
                      </a:r>
                      <a:r>
                        <a:rPr kumimoji="0" lang="it-IT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, di che genere?</a:t>
                      </a:r>
                      <a:endParaRPr kumimoji="0" lang="it-IT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691" marB="4569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Relazionali con  gli altri studenti                                                 </a:t>
                      </a: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  <a:sym typeface="Wingdings 2" pitchFamily="18" charset="2"/>
                        </a:rPr>
                        <a:t></a:t>
                      </a: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          </a:t>
                      </a:r>
                      <a:endParaRPr kumimoji="0" lang="it-IT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  <a:sym typeface="Wingdings 2" pitchFamily="18" charset="2"/>
                      </a:endParaRPr>
                    </a:p>
                  </a:txBody>
                  <a:tcPr marT="45691" marB="4569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0098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Relazionali con il tutor professionale                                                    </a:t>
                      </a:r>
                      <a:endParaRPr kumimoji="0" lang="it-IT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  <a:sym typeface="Wingdings 2" pitchFamily="18" charset="2"/>
                      </a:endParaRPr>
                    </a:p>
                  </a:txBody>
                  <a:tcPr marT="45691" marB="4569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0098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Pratici (legati al compito affidato)                                               </a:t>
                      </a: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  <a:sym typeface="Wingdings 2" pitchFamily="18" charset="2"/>
                        </a:rPr>
                        <a:t></a:t>
                      </a:r>
                    </a:p>
                  </a:txBody>
                  <a:tcPr marT="45691" marB="4569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0098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Formativi (poco sostegno da parte del tutor professionale)                   </a:t>
                      </a: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  <a:sym typeface="Wingdings 2" pitchFamily="18" charset="2"/>
                        </a:rPr>
                        <a:t></a:t>
                      </a:r>
                    </a:p>
                  </a:txBody>
                  <a:tcPr marT="45691" marB="4569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01267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Altro   </a:t>
                      </a: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 pitchFamily="34" charset="0"/>
                          <a:cs typeface="Times New Roman" pitchFamily="18" charset="0"/>
                        </a:rPr>
                        <a:t>…………………………………………………………</a:t>
                      </a: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..        </a:t>
                      </a: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  <a:sym typeface="Wingdings 2" pitchFamily="18" charset="2"/>
                        </a:rPr>
                        <a:t></a:t>
                      </a:r>
                    </a:p>
                  </a:txBody>
                  <a:tcPr marT="45691" marB="4569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9805" name="Group 109"/>
          <p:cNvGraphicFramePr>
            <a:graphicFrameLocks noGrp="1"/>
          </p:cNvGraphicFramePr>
          <p:nvPr/>
        </p:nvGraphicFramePr>
        <p:xfrm>
          <a:off x="1524000" y="3357563"/>
          <a:ext cx="9144000" cy="3505200"/>
        </p:xfrm>
        <a:graphic>
          <a:graphicData uri="http://schemas.openxmlformats.org/drawingml/2006/table">
            <a:tbl>
              <a:tblPr/>
              <a:tblGrid>
                <a:gridCol w="316706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97693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639763">
                <a:tc row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Come hai affrontato le difficolt</a:t>
                      </a:r>
                      <a:r>
                        <a:rPr kumimoji="0" lang="it-IT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 pitchFamily="34" charset="0"/>
                          <a:cs typeface="Times New Roman" pitchFamily="18" charset="0"/>
                        </a:rPr>
                        <a:t>à</a:t>
                      </a:r>
                      <a:r>
                        <a:rPr kumimoji="0" lang="it-IT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?</a:t>
                      </a:r>
                      <a:endParaRPr kumimoji="0" lang="it-IT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Da solo                                                                                          </a:t>
                      </a: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  <a:sym typeface="Wingdings 2" pitchFamily="18" charset="2"/>
                        </a:rPr>
                        <a:t></a:t>
                      </a: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          </a:t>
                      </a:r>
                      <a:endParaRPr kumimoji="0" lang="it-IT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  <a:sym typeface="Wingdings 2" pitchFamily="1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42938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Parlandone con gli altri studenti                                                   </a:t>
                      </a: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  <a:sym typeface="Wingdings 2" pitchFamily="18" charset="2"/>
                        </a:rPr>
                        <a:t>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4135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Chiedendo aiuto al tutor  prof.le                                                   </a:t>
                      </a: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  <a:sym typeface="Wingdings 2" pitchFamily="18" charset="2"/>
                        </a:rPr>
                        <a:t>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42938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Chiedendo aiuto al tutor  supervisore                                           </a:t>
                      </a: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  <a:sym typeface="Wingdings 2" pitchFamily="18" charset="2"/>
                        </a:rPr>
                        <a:t>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42938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Non ho fatto nulla                                                                         </a:t>
                      </a: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  <a:sym typeface="Wingdings 2" pitchFamily="18" charset="2"/>
                        </a:rPr>
                        <a:t>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013284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Words>1070</Words>
  <Application>Microsoft Office PowerPoint</Application>
  <PresentationFormat>Personalizzato</PresentationFormat>
  <Paragraphs>220</Paragraphs>
  <Slides>27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27</vt:i4>
      </vt:variant>
    </vt:vector>
  </HeadingPairs>
  <TitlesOfParts>
    <vt:vector size="29" baseType="lpstr">
      <vt:lpstr>Tema di Office</vt:lpstr>
      <vt:lpstr>Immagine bitmap</vt:lpstr>
      <vt:lpstr>Presentazione standard di PowerPoint</vt:lpstr>
      <vt:lpstr>Presentazione standard di PowerPoint</vt:lpstr>
      <vt:lpstr>SEDI DI TIROCINIO </vt:lpstr>
      <vt:lpstr>SEDI DI TIROCINIO </vt:lpstr>
      <vt:lpstr>Per ogni  sede aziendale di tirocinio gli studenti hanno stilato un giudizio sull’esperienza effettuata, esprimendo una valutazione:</vt:lpstr>
      <vt:lpstr>SCHEDA VALUTATIVA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Segreteria1</dc:creator>
  <cp:lastModifiedBy>User</cp:lastModifiedBy>
  <cp:revision>179</cp:revision>
  <cp:lastPrinted>2019-07-26T07:49:03Z</cp:lastPrinted>
  <dcterms:created xsi:type="dcterms:W3CDTF">2018-10-31T14:24:52Z</dcterms:created>
  <dcterms:modified xsi:type="dcterms:W3CDTF">2021-09-17T10:49:16Z</dcterms:modified>
</cp:coreProperties>
</file>